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6.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7.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30.xml" ContentType="application/inkml+xml"/>
  <Override PartName="/ppt/notesSlides/notesSlide14.xml" ContentType="application/vnd.openxmlformats-officedocument.presentationml.notesSlide+xml"/>
  <Override PartName="/ppt/ink/ink31.xml" ContentType="application/inkml+xml"/>
  <Override PartName="/ppt/notesSlides/notesSlide15.xml" ContentType="application/vnd.openxmlformats-officedocument.presentationml.notesSlide+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6"/>
  </p:notesMasterIdLst>
  <p:sldIdLst>
    <p:sldId id="256" r:id="rId2"/>
    <p:sldId id="257" r:id="rId3"/>
    <p:sldId id="291" r:id="rId4"/>
    <p:sldId id="258" r:id="rId5"/>
    <p:sldId id="261" r:id="rId6"/>
    <p:sldId id="265" r:id="rId7"/>
    <p:sldId id="266" r:id="rId8"/>
    <p:sldId id="262" r:id="rId9"/>
    <p:sldId id="267" r:id="rId10"/>
    <p:sldId id="263" r:id="rId11"/>
    <p:sldId id="268" r:id="rId12"/>
    <p:sldId id="264" r:id="rId13"/>
    <p:sldId id="269" r:id="rId14"/>
    <p:sldId id="310" r:id="rId15"/>
    <p:sldId id="259" r:id="rId16"/>
    <p:sldId id="260" r:id="rId17"/>
    <p:sldId id="288" r:id="rId18"/>
    <p:sldId id="340" r:id="rId19"/>
    <p:sldId id="274" r:id="rId20"/>
    <p:sldId id="276" r:id="rId21"/>
    <p:sldId id="271" r:id="rId22"/>
    <p:sldId id="272" r:id="rId23"/>
    <p:sldId id="273" r:id="rId24"/>
    <p:sldId id="275" r:id="rId25"/>
    <p:sldId id="282" r:id="rId26"/>
    <p:sldId id="278" r:id="rId27"/>
    <p:sldId id="277" r:id="rId28"/>
    <p:sldId id="308" r:id="rId29"/>
    <p:sldId id="279" r:id="rId30"/>
    <p:sldId id="281" r:id="rId31"/>
    <p:sldId id="285" r:id="rId32"/>
    <p:sldId id="280" r:id="rId33"/>
    <p:sldId id="284" r:id="rId34"/>
    <p:sldId id="283" r:id="rId35"/>
    <p:sldId id="315" r:id="rId36"/>
    <p:sldId id="293" r:id="rId37"/>
    <p:sldId id="292" r:id="rId38"/>
    <p:sldId id="286" r:id="rId39"/>
    <p:sldId id="287" r:id="rId40"/>
    <p:sldId id="289" r:id="rId41"/>
    <p:sldId id="290" r:id="rId42"/>
    <p:sldId id="294" r:id="rId43"/>
    <p:sldId id="295" r:id="rId44"/>
    <p:sldId id="296" r:id="rId45"/>
    <p:sldId id="297" r:id="rId46"/>
    <p:sldId id="320" r:id="rId47"/>
    <p:sldId id="298" r:id="rId48"/>
    <p:sldId id="299" r:id="rId49"/>
    <p:sldId id="302" r:id="rId50"/>
    <p:sldId id="300" r:id="rId51"/>
    <p:sldId id="309" r:id="rId52"/>
    <p:sldId id="301" r:id="rId53"/>
    <p:sldId id="303" r:id="rId54"/>
    <p:sldId id="306" r:id="rId55"/>
    <p:sldId id="312" r:id="rId56"/>
    <p:sldId id="311" r:id="rId57"/>
    <p:sldId id="304" r:id="rId58"/>
    <p:sldId id="305" r:id="rId59"/>
    <p:sldId id="307" r:id="rId60"/>
    <p:sldId id="313" r:id="rId61"/>
    <p:sldId id="314" r:id="rId62"/>
    <p:sldId id="319" r:id="rId63"/>
    <p:sldId id="318" r:id="rId64"/>
    <p:sldId id="316" r:id="rId65"/>
    <p:sldId id="322" r:id="rId66"/>
    <p:sldId id="327" r:id="rId67"/>
    <p:sldId id="333" r:id="rId68"/>
    <p:sldId id="328" r:id="rId69"/>
    <p:sldId id="335" r:id="rId70"/>
    <p:sldId id="329" r:id="rId71"/>
    <p:sldId id="334" r:id="rId72"/>
    <p:sldId id="325" r:id="rId73"/>
    <p:sldId id="339" r:id="rId74"/>
    <p:sldId id="342" r:id="rId75"/>
  </p:sldIdLst>
  <p:sldSz cx="12192000" cy="6858000"/>
  <p:notesSz cx="6858000" cy="9144000"/>
  <p:embeddedFontLst>
    <p:embeddedFont>
      <p:font typeface="Calibri" panose="020F0502020204030204" pitchFamily="34" charset="0"/>
      <p:regular r:id="rId77"/>
      <p:bold r:id="rId78"/>
      <p:italic r:id="rId79"/>
      <p:boldItalic r:id="rId80"/>
    </p:embeddedFont>
    <p:embeddedFont>
      <p:font typeface="Calibri Light" panose="020F0302020204030204" pitchFamily="34" charset="0"/>
      <p:regular r:id="rId81"/>
      <p:italic r:id="rId82"/>
    </p:embeddedFont>
    <p:embeddedFont>
      <p:font typeface="Futura PT Heavy" panose="020B0802020204020303" pitchFamily="34" charset="0"/>
      <p:bold r:id="rId83"/>
    </p:embeddedFont>
    <p:embeddedFont>
      <p:font typeface="Futura PT Medium" panose="020B0602020204020303" pitchFamily="34" charset="0"/>
      <p:regular r:id="rId84"/>
    </p:embeddedFont>
    <p:embeddedFont>
      <p:font typeface="Plantin MT Pro Light" panose="02020303050405020304" pitchFamily="18" charset="0"/>
      <p:regular r:id="rId85"/>
      <p:italic r:id="rId8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058"/>
    <a:srgbClr val="FFAC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A34E2D-9C62-4798-AC7B-161B3150D943}" v="4" dt="2022-05-10T11:57:34.5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6" autoAdjust="0"/>
    <p:restoredTop sz="93836" autoAdjust="0"/>
  </p:normalViewPr>
  <p:slideViewPr>
    <p:cSldViewPr snapToGrid="0">
      <p:cViewPr varScale="1">
        <p:scale>
          <a:sx n="77" d="100"/>
          <a:sy n="77" d="100"/>
        </p:scale>
        <p:origin x="120" y="6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8.fntdata"/><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3.fntdata"/><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4.fntdata"/><Relationship Id="rId85"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7.fntdata"/><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5/10/relationships/revisionInfo" Target="revisionInfo.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font" Target="fonts/font6.fntdata"/><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lly Rotten" userId="fcc79ae001d0f487" providerId="LiveId" clId="{B7A34E2D-9C62-4798-AC7B-161B3150D943}"/>
    <pc:docChg chg="undo custSel addSld delSld modSld">
      <pc:chgData name="Dolly Rotten" userId="fcc79ae001d0f487" providerId="LiveId" clId="{B7A34E2D-9C62-4798-AC7B-161B3150D943}" dt="2022-05-10T11:57:36.249" v="46" actId="478"/>
      <pc:docMkLst>
        <pc:docMk/>
      </pc:docMkLst>
      <pc:sldChg chg="addSp delSp modSp mod addAnim delAnim modAnim">
        <pc:chgData name="Dolly Rotten" userId="fcc79ae001d0f487" providerId="LiveId" clId="{B7A34E2D-9C62-4798-AC7B-161B3150D943}" dt="2022-05-10T11:57:36.249" v="46" actId="478"/>
        <pc:sldMkLst>
          <pc:docMk/>
          <pc:sldMk cId="1605248897" sldId="259"/>
        </pc:sldMkLst>
        <pc:spChg chg="add del mod">
          <ac:chgData name="Dolly Rotten" userId="fcc79ae001d0f487" providerId="LiveId" clId="{B7A34E2D-9C62-4798-AC7B-161B3150D943}" dt="2022-05-10T11:57:34.504" v="43" actId="767"/>
          <ac:spMkLst>
            <pc:docMk/>
            <pc:sldMk cId="1605248897" sldId="259"/>
            <ac:spMk id="3" creationId="{92FB60CF-97AE-0AE3-E039-350F02267A64}"/>
          </ac:spMkLst>
        </pc:spChg>
        <pc:picChg chg="add del">
          <ac:chgData name="Dolly Rotten" userId="fcc79ae001d0f487" providerId="LiveId" clId="{B7A34E2D-9C62-4798-AC7B-161B3150D943}" dt="2022-05-10T11:57:36.249" v="46" actId="478"/>
          <ac:picMkLst>
            <pc:docMk/>
            <pc:sldMk cId="1605248897" sldId="259"/>
            <ac:picMk id="2" creationId="{F27C44A0-9D43-4922-B066-78C7E6D93997}"/>
          </ac:picMkLst>
        </pc:picChg>
        <pc:picChg chg="add del mod">
          <ac:chgData name="Dolly Rotten" userId="fcc79ae001d0f487" providerId="LiveId" clId="{B7A34E2D-9C62-4798-AC7B-161B3150D943}" dt="2022-05-10T11:57:33.859" v="41"/>
          <ac:picMkLst>
            <pc:docMk/>
            <pc:sldMk cId="1605248897" sldId="259"/>
            <ac:picMk id="4" creationId="{DA60E60A-CB9C-8C2B-6D9A-1C4598E20217}"/>
          </ac:picMkLst>
        </pc:picChg>
      </pc:sldChg>
      <pc:sldChg chg="new add del">
        <pc:chgData name="Dolly Rotten" userId="fcc79ae001d0f487" providerId="LiveId" clId="{B7A34E2D-9C62-4798-AC7B-161B3150D943}" dt="2022-05-10T11:57:35.399" v="45" actId="680"/>
        <pc:sldMkLst>
          <pc:docMk/>
          <pc:sldMk cId="1040522840" sldId="343"/>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6T15:16:52.454"/>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1789 2,'-13'0,"-137"-1,-240 30,390-29,-597 78,147-13,409-58,1 2,-44 16,60-15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6T15:49:14.879"/>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10631 0,'-10580'0,"10529"0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9T13:34:44.205"/>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0 1,'7'4,"-1"0,1 0,-1-1,1 0,0 0,0 0,0-1,1 0,-1-1,1 1,11-1,7 4,467 56,-427-55,727 32,10-39,-295-2,4429 3,2062 0,-6970-2,0-1,42-10,-37 7,43-4,439 6,-259 7,-117-3,630 27,-652-19,232-14,-209-1,958-24,-551 18,1650-1,-1431 16,6843-2,-7597 0,-1 0,1 2,0 0,-1 0,16 5,-6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9T13:34:51.020"/>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28511 0,'-1767'0,"1657"6,-175 31,59-5,-399 3,-4-37,291-1,73 1,-352 4,494 7,-180 36,143-24,-270 0,341-19,-298 5,-580 22,607 6,-104 4,-673-35,629-8,-1485 4,1449 16,109-1,173-11,-658 17,344 21,-161 0,-5-38,479-5,-9494-2,9705 5,-55 9,-19 2,-984-2,703-13,-230 1,585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9T13:34:57.461"/>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1 282,'584'-29,"-6"-35,2 0,666 4,3 63,-513 2,11911-2,-6320-6,-1155 3,-4976-4,224-33,12 5,-3 33,-387 0,-19-1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9T13:34:58.755"/>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0 73,'5010'0,"-3891"-48,-225 24,-802 24</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6T17:40:27.763"/>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6173 5,'0'0,"0"0,0 0,0 0,0-1,0 1,0 0,0 0,-1 0,1-1,0 1,0 0,0 0,0 0,0-1,0 1,0 0,0 0,-1 0,1 0,0 0,0-1,0 1,0 0,-1 0,1 0,0 0,0 0,0 0,0 0,-1 0,1 0,0 0,0 0,0 0,-1 0,1 0,0 0,0 0,0 0,-1 0,1 0,0 0,0 0,0 0,-1 0,1 0,0 0,-16 6,-17 12,1 2,1 1,-49 42,21-16,-990 725,302-229,-623 503,293-256,993-736,56-38,1 2,1 0,1 2,0 1,-24 27,-101 138,-34 41,-20-17,-8-10,-254 185,460-380,-5 5,-1-1,1 0,-2-1,1 0,-1-1,-1-1,1 1,-27 6,-6-11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6T17:40:28.665"/>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1172 0,'1'1,"0"0,0-1,-1 1,1 0,0-1,0 1,0 0,-1 0,1 0,0 0,-1 0,1-1,-1 1,1 0,-1 1,1-1,-1 0,0 0,1 0,-1 0,0 0,0 0,0 0,0 0,0 0,0 2,0 2,13 175,-12-151,4 235,-12 0,-52 338,-2-264,-15-3,-15-3,-14-5,-14-5,-14-5,-189 325,264-545,-53 102,100-174,1 0,0 1,2 0,1 0,2 0,-4 33,8-52,1-1,-1 1,2 0,-1-1,0 1,1-1,1 1,-1-1,5 11,-5-13,2-1,-1 0,0 1,1-1,-1 0,1-1,0 1,0 0,0-1,0 0,1 1,-1-1,1-1,-1 1,1 0,0-1,-1 0,6 1,37 8,1-2,0-2,1-3,89-4,-48 0,1108-6,729 5,-836 45,1383 234,-2350-256,-86-11,-36-8,-9 0,-59 0,-41-4,-13-1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6T17:40:29.893"/>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0 2279,'6'0,"37"-24,59-66,66-72,68-67,48-42,35-28,5 7,-7 17,-38 39,-55 52,-66 65,-65 51,-49 39</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6T17:40:30.992"/>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0 71,'9'0,"822"-5,-12-31,-458 9,-355 27,1-1,0 0,1 1,-1 0,0 0,0 0,0 1,0 1,9 1,-13-1,-1 0,1 0,-1 0,1 0,-1 0,0 0,0 0,0 1,0-1,0 1,0 0,-1-1,1 1,-1 0,0 0,0 0,0 0,0 0,0 0,-1 1,1-1,-1 4,7 68,-2 0,-9 112,0-76,-2 139,-4 429,10-672,8 181,-5-158,1 0,1 0,2 0,11 29,-2-27,-1-10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6T17:40:32.359"/>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1 1,'6'6,"19"25,30 44,40 43,46 62,40 54,31 51,15 19,-1-1,-11-10,-23-38,-38-43,-40-53,-39-48,-39-47,-24-48,-15-49,-7-20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6T15:16:53.708"/>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719 0,'2'1,"-1"-1,0 0,0 1,0 0,0-1,0 1,0-1,0 1,0 0,0 0,0 0,0 0,0-1,0 1,-1 0,1 0,0 1,-1-1,1 0,-1 0,1 0,-1 0,0 0,1 1,-1-1,0 0,0 3,5 38,-5-40,0 17,-1 0,-1-1,0 1,-2 0,0-1,-1 0,-1 0,-1 0,-13 25,-8 8,-63 87,-59 52,6-10,91-95,44-67,-1 0,-1 0,-1-1,0-1,-1 0,-1-1,-16 15,10-15,-45 39,62-51,0 0,0 1,1-1,-1 1,0 0,1-1,0 1,0 0,0 0,1 1,-1-1,1 0,0 0,0 1,0 6,2-8,-1 0,1 0,0 0,0 0,0 0,0 0,0 0,1-1,-1 1,1-1,0 1,0-1,0 1,0-1,0 0,0 0,1 0,-1 0,1-1,4 4,66 29,-50-25,718 379,-524-265,257 163,-442-266,-10-4</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6T17:40:33.232"/>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2994 1,'0'2272,"0"-2266,0-1,0 1,0 0,-1 0,0-1,0 1,-1 0,-3 8,4-12,0 0,-1 0,1-1,0 1,-1-1,0 1,1-1,-1 1,0-1,0 0,0 0,0 1,0-2,0 1,0 0,0 0,0-1,0 1,-1-1,1 1,0-1,0 0,0 0,-1 0,1 0,0-1,-2 1,-21-5,0-1,0-1,1 0,0-2,1-1,0-1,-25-16,-4-1,-136-67,-301-107,-1037-175,1413 357,-176-8,235 27</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6T17:40:34.382"/>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4986 3080,'-1'-3,"1"-1,-1 1,0-1,0 1,0 0,0-1,0 1,-1 0,1 0,-1 0,0 0,-4-5,-35-35,30 33,-120-111,-153-108,-161-83,433 304,-1037-640,588 370,-40-23,-687-336,435 240,663 348</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6T17:40:35.431"/>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3257 0,'-32'4,"0"0,0 3,1 0,-43 17,-3 0,-434 108,-862 107,1304-231,-880 126,943-133,1-1,-1 2,0-1,0 0,1 1,-1 0,1 1,0-1,-1 1,-6 5,11-6,0-1,0 1,0 0,0 0,0 0,0 0,1 0,-1 0,1 0,0 0,-1 0,1 1,0-1,0 0,0 0,1 0,-1 0,0 0,1 0,-1 0,1 0,0 0,0 0,0 0,0 0,0 0,0 0,2 2,37 63,72 95,-34-55,475 808,-419-614,-63-129,-54-135</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6T17:40:36.221"/>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0 2357,'2'-54,"2"0,3 1,21-83,60-153,-32 113,60-306,-34-8,-75 447,55-494,-60 494</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6T17:40:37.223"/>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8 875,'0'-1,"-1"0,0 0,0 0,1 0,-1 0,0-1,1 1,-1 0,1 0,0 0,-1-1,1 1,0 0,0 0,0-1,0 1,0 0,0 0,0-1,0 1,0 0,1 0,-1-1,1 0,1-7,0 0,0 1,1-1,0 1,1 0,0 0,0 0,1 1,7-11,58-59,-55 63,99-99,6 5,3 6,203-128,-280 201,-25 15,1 0,0 2,33-14,-47 23,0 1,-1-1,1 2,0-1,0 1,0 1,0-1,0 1,0 1,0-1,0 1,-1 1,1 0,0 0,8 3,17 12,-2 1,0 1,-1 2,-1 0,-1 3,27 28,24 18,-22-23,802 693,-808-693,149 127,-197-171,1 0,-1-1,0 0,1 0,-1 0,1 0,0 0,0-1,0 1,5 0,-8-2,0 0,1-1,-1 1,0 0,0-1,1 1,-1-1,0 1,0-1,0 0,1 1,-1-1,0 0,0 0,0 0,0 0,-1 0,1 0,0 0,0 0,0 0,-1 0,1 0,-1-1,1 1,-1 0,1 0,-1-1,0 1,0 0,1-1,-1 1,0-3,5-40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6T17:40:38.067"/>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754 0,'-3'51,"-3"0,-2-1,-2 0,-24 73,20-73,-392 1364,175-779,210-583,0 2</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6T17:40:39.169"/>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1 669,'-1'-1,"1"-1,0 1,0-1,0 1,1-1,-1 0,0 1,0-1,1 1,-1-1,1 1,0 0,-1-1,1 1,0 0,0-1,1-1,-1 2,0 1,0-1,0 1,0-1,0 1,0 0,0-1,0 1,0 0,0 0,0 0,0 0,0 0,0 0,0 0,0 0,0 0,0 0,0 1,1 0,6 2,-1 0,0 1,0 0,0 1,11 9,26 25,-1 2,-2 2,-2 2,-2 1,37 62,-9-1,72 167,-118-223,-15-38,1 1,0-1,1-1,12 22,-16-33,-1 1,0-1,0 0,0 1,1-1,-1 0,0 0,1 0,-1 0,1 0,0-1,-1 1,1 0,0-1,-1 1,1-1,0 0,-1 1,1-1,0 0,3 0,0-1,0 0,0 0,0 0,0-1,0 1,0-1,8-5,28-18,-2-2,60-53,-58 45,1383-1241,-1356 1206</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6T17:40:40.360"/>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1 211,'1'-2,"1"-1,-1 1,1 0,-1 0,1 0,0 0,0 0,0 0,0 0,0 1,0-1,1 1,-1-1,1 1,-1 0,0 0,5-1,9-6,9-6,0 1,1 1,0 2,0 0,1 2,37-7,171-13,-168 22,264-8,-127 9,-23-12,19-1,-164 18</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6T17:40:41.302"/>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0 1,'9'1,"-1"1,1 0,-1 1,1 0,-1 0,0 1,0 0,0 0,-1 1,0 0,12 11,7 2,620 436,-239-165,-273-199,-65-46,-1 3,-2 3,58 58,-121-106,0 1,-1-1,0 1,1 0,-1-1,0 1,0 0,0 1,0-1,-1 0,0 0,1 1,-1-1,0 1,-1-1,1 1,0-1,-1 1,0 0,0 5,-2-4,0 0,0 1,0-1,-1 0,0 0,0 0,0 0,-1-1,1 0,-1 1,0-1,-6 4,-27 31,1 2,1 1,3 2,-35 62,-92 201,151-291,-26 54,3 1,3 2,-22 92,39-108</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6T17:40:43.207"/>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1 38,'0'-1,"1"-1,-1 1,0 0,1 0,-1-1,1 1,0 0,-1 0,1 0,0 0,0 0,0 0,0 0,0 0,0 0,0 0,0 1,0-1,0 0,0 1,0-1,0 1,1-1,-1 1,0-1,0 1,1 0,1 0,44-7,-43 7,467-7,-279 9,1672-1,-1773 3,140 25,-11-1,181 22,70 6,527-45,-578-15,2302 5,-1910 16,-115-1,1049-14,-916-3,-797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6T15:16:56.108"/>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0 119,'1598'0,"-1334"-19,-6 0,235 21,-472-2,0-2,40-6,-55 7,-1 0,1-1,0 0,0 0,-1 0,1 0,-1-1,0 0,0 0,0 0,0-1,0 0,-1 0,7-7,3-15</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9T20:22:45.288"/>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0 1,'89'13,"1100"34,-1030-45,3672 8,-2170-13,4558 3,-6196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0T06:48:54.842"/>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0 0,'795'24,"-676"-19,754 66,297 7,-1114-78,19 2,0-4,0-3,81-16,-126 15,-4 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9T20:24:52.600"/>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10139 262,'-14'9,"0"-2,0 0,-1-1,-22 4,-2 1,-235 66,-477 43,-289-105,592-51,-610-167,236 48,-3 65,740 82,-1208-23,849 35,-2451-4,2825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9T20:24:53.975"/>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1 352,'57'-3,"0"-2,86-20,24-4,413-11,8 34,-431 6,307 1,873-27,-996 2,553-30,-616 45,834-15,-82 25,-530-34,-114 2,1049 20,-875 15,912-4,-1430-2,64-11,25-3,989 10,-644 9,-409-3</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9T20:24:57.977"/>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1 0,'10709'0,"-10343"6,495 69,-575-30,190 25,-392-59</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9T20:24:58.974"/>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3942 1,'-3741'0,"3697"1,-66 11,64-4</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0T09:11:36.907"/>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1 215,'0'-2,"0"1,1 0,-1-1,1 1,0 0,-1 0,1-1,0 1,0 0,0 0,0 0,0 0,0 0,0 0,0 0,0 0,1 0,-1 1,0-1,0 1,1-1,-1 0,1 1,-1 0,0-1,1 1,-1 0,3 0,51-6,-45 6,570-7,-348 9,3093-1,-3032-8,-1-13,338-66,-440 56,2 10,276 4,4585 24,-2917-11,13685 3,-15765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0T09:11:39.388"/>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0 214,'311'-4,"567"-83,144-26,675 103,-995 15,-212-6,428 4,234 94,-1051-85,344 50,196 21,735-21,2-62,-632-4,10759 4,-11356-6,226-41,-367 46,90-9,170 4,-266 6,41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6T15:16:57.248"/>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0 1,'13'2,"0"0,-1 1,1 1,-1 0,0 0,0 2,0-1,13 10,7 1,-9-4,255 128,-212-102,-2 2,65 54,-120-87,29 23,-2 2,-1 1,34 41,-62-64,1 0,-1 0,0 0,-1 1,-1 0,1 0,-2 1,0 0,0-1,-1 1,0 1,-1-1,-1 0,0 0,0 1,-1-1,-2 16,1-23,0 0,-1 0,0 0,1 0,-1 0,-1-1,1 1,-1-1,0 1,0-1,0 0,-1 0,1 0,-1 0,0-1,-5 4,-8 4,0 0,-1-1,-19 7,17-9,2 2,-23 14,2 5,1 2,1 2,2 1,2 2,1 2,1 0,-46 80,-280 466,336-549,7-7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15:08:43.347"/>
    </inkml:context>
    <inkml:brush xml:id="br0">
      <inkml:brushProperty name="width" value="0.35" units="cm"/>
      <inkml:brushProperty name="height" value="0.35" units="cm"/>
    </inkml:brush>
  </inkml:definitions>
  <inkml:trace contextRef="#ctx0" brushRef="#br0">8565 458 24575,'0'-2'0,"-1"0"0,1 1 0,-1-1 0,1 0 0,-1 1 0,0-1 0,0 1 0,0-1 0,0 1 0,0-1 0,0 1 0,0 0 0,0-1 0,-1 1 0,1 0 0,0 0 0,-1 0 0,1 0 0,-1 0 0,1 0 0,-1 0 0,0 1 0,-1-2 0,-44-14 0,43 15 0,-102-22 0,-1 4 0,-168-6 0,80 9 0,-1388-179-1003,990 116 1110,342 51 117,-1 11 0,0 11 0,-372 38 0,78 42-224,171-15 0,-154 31 0,436-68 0,2 4 0,0 4 0,-141 67 0,93-27 0,-225 77 0,-39 2 0,296-101 0,-164 100 0,131-62 0,-110 73 0,195-120 0,1 3 0,-61 61 0,92-78 0,2 1 0,1 1 0,1 0 0,1 2 0,1 0 0,-19 48 0,-57 195 0,81-232 0,-73 309 0,72-288 0,0 15 0,2 0 0,0 84 0,12 156 0,2-153 0,0-82 0,4-1 0,3 1 0,4-1 0,3-1 0,3-1 0,4-1 0,4 0 0,43 85 0,103 222 0,-61-131 0,27 8 0,-70-136 0,-27-54 0,2-1 0,97 113 0,131 108 0,-181-197 0,-36-40 0,2-2 0,2-2 0,2-3 0,86 48 0,-35-33 0,216 83 0,393 155 0,-689-286 0,119 45 0,199 50 0,-204-77 0,-81-19 0,64 21 0,-30-1 0,36 15 0,1-7 0,187 31 0,-226-63 0,197-9 0,-148-4 0,201 5 0,192-4 0,-114-33 0,-402 32 0,0-2 0,0-1 0,-1-1 0,1-1 0,35-20 0,25-8 0,-37 19 0,68-27 0,127-32 0,-62 22 0,-65 18 0,0 1 0,99-27 0,-132 39 0,-2-4 0,-1-4 0,108-58 0,86-36 0,252-93 0,43-27 0,-496 208 0,-2-3 0,-2-4 0,76-65 0,-86 66 0,210-156 0,-230 170 0,-1-1 0,-2-2 0,-1-2 0,-1-1 0,45-66 0,117-219 0,-147 236 0,-23 37 0,-2-1 0,-3-2 0,-1 0 0,-3-1 0,-2 0 0,-3-2 0,8-76 0,-7-389 0,-14 346 0,4-28 0,-12-281 0,3 429 0,-2 0 0,-2 1 0,-19-53 0,-65-145 0,26 77 0,-61-162 0,91 248 0,-90-146 0,111 209 0,-1 1 0,-2 0 0,0 2 0,-1 0 0,-27-19 0,-18-17 0,-210-233 0,35 33 0,218 235 0,-1 2 0,-1 1 0,-1 0 0,-1 2 0,0 1 0,-1 2 0,0 1 0,-1 1 0,-1 1 0,0 1 0,0 2 0,-1 2 0,1 1 0,-54-2 0,44 2 0,0-1 0,1-1 0,-63-22 0,93 26 0,-20-3-127,1 2-1,0 0 0,-1 2 1,0 1-1,0 1 1,1 2-1,-54 10 0,69-11-216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6T15:08:50.557"/>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6956 1,'-2658'0,"2612"2,0 3,-60 14,-17 2,-153 0,-312-17,281-7,-923 3,1158 4,1 3,1 3,-75 22,62-13,-130 12,164-27,-269 26,133 6,100-26,-161 16,208-25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6T15:08:53.676"/>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0 594,'10'-1,"0"0,0-1,-1 0,1-1,-1 0,0-1,12-5,3-2,141-49,1 7,3 7,291-40,532 4,-384 62,352-22,-784 22,-1-8,227-67,-315 74,-58 16</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6T15:08:55.007"/>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226 0,'17'1,"1"0,-1 1,0 1,0 1,31 11,77 40,-40-15,396 197,-337-154,-5 5,143 119,-192-143,-72-53,0 1,0 1,-1 0,-1 1,0 1,15 19,-29-32,0 0,-1 1,0-1,1 0,-1 1,0 0,0-1,0 1,-1-1,1 1,-1 0,1 0,-1-1,0 1,0 0,0 0,0-1,-1 1,1 0,-1-1,0 1,1 0,-1-1,0 1,-1-1,1 1,0-1,-1 0,1 1,-1-1,0 0,-3 3,-6 5,1-1,-1 0,-1-1,0 0,-13 6,-266 143,-284 175,160-31,305-212,-156 162,247-229,-32 46,27-30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6T15:49:13.181"/>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0 1,'1'1,"-1"0,1 1,-1-1,1 0,0 0,0 0,0 0,-1 0,1 0,0 0,0 0,0 0,1 0,-1-1,0 1,0 0,0-1,0 1,1-1,-1 1,0-1,1 1,-1-1,0 0,1 0,1 0,47 6,-43-5,657 10,-409-13,111 1,1284 22,-335-7,-348-11,-363 31,138 1,3315-37,-4014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52104E-5F73-42B3-B7BB-3BC5B8843661}" type="datetimeFigureOut">
              <a:rPr lang="en-GB" smtClean="0"/>
              <a:t>09/05/2022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F2C8D-A087-4738-9D23-53E22F0F8EC9}" type="slidenum">
              <a:rPr lang="en-GB" smtClean="0"/>
              <a:t>‹#›</a:t>
            </a:fld>
            <a:endParaRPr lang="en-GB"/>
          </a:p>
        </p:txBody>
      </p:sp>
    </p:spTree>
    <p:extLst>
      <p:ext uri="{BB962C8B-B14F-4D97-AF65-F5344CB8AC3E}">
        <p14:creationId xmlns:p14="http://schemas.microsoft.com/office/powerpoint/2010/main" val="3847273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2F2C8D-A087-4738-9D23-53E22F0F8EC9}" type="slidenum">
              <a:rPr lang="en-GB" smtClean="0"/>
              <a:t>10</a:t>
            </a:fld>
            <a:endParaRPr lang="en-GB"/>
          </a:p>
        </p:txBody>
      </p:sp>
    </p:spTree>
    <p:extLst>
      <p:ext uri="{BB962C8B-B14F-4D97-AF65-F5344CB8AC3E}">
        <p14:creationId xmlns:p14="http://schemas.microsoft.com/office/powerpoint/2010/main" val="3224183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2F2C8D-A087-4738-9D23-53E22F0F8EC9}" type="slidenum">
              <a:rPr lang="en-GB" smtClean="0"/>
              <a:t>40</a:t>
            </a:fld>
            <a:endParaRPr lang="en-GB"/>
          </a:p>
        </p:txBody>
      </p:sp>
    </p:spTree>
    <p:extLst>
      <p:ext uri="{BB962C8B-B14F-4D97-AF65-F5344CB8AC3E}">
        <p14:creationId xmlns:p14="http://schemas.microsoft.com/office/powerpoint/2010/main" val="3720773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2F2C8D-A087-4738-9D23-53E22F0F8EC9}" type="slidenum">
              <a:rPr lang="en-GB" smtClean="0"/>
              <a:t>44</a:t>
            </a:fld>
            <a:endParaRPr lang="en-GB"/>
          </a:p>
        </p:txBody>
      </p:sp>
    </p:spTree>
    <p:extLst>
      <p:ext uri="{BB962C8B-B14F-4D97-AF65-F5344CB8AC3E}">
        <p14:creationId xmlns:p14="http://schemas.microsoft.com/office/powerpoint/2010/main" val="1393161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2F2C8D-A087-4738-9D23-53E22F0F8EC9}" type="slidenum">
              <a:rPr lang="en-GB" smtClean="0"/>
              <a:t>45</a:t>
            </a:fld>
            <a:endParaRPr lang="en-GB"/>
          </a:p>
        </p:txBody>
      </p:sp>
    </p:spTree>
    <p:extLst>
      <p:ext uri="{BB962C8B-B14F-4D97-AF65-F5344CB8AC3E}">
        <p14:creationId xmlns:p14="http://schemas.microsoft.com/office/powerpoint/2010/main" val="3383981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2F2C8D-A087-4738-9D23-53E22F0F8EC9}" type="slidenum">
              <a:rPr lang="en-GB" smtClean="0"/>
              <a:t>50</a:t>
            </a:fld>
            <a:endParaRPr lang="en-GB"/>
          </a:p>
        </p:txBody>
      </p:sp>
    </p:spTree>
    <p:extLst>
      <p:ext uri="{BB962C8B-B14F-4D97-AF65-F5344CB8AC3E}">
        <p14:creationId xmlns:p14="http://schemas.microsoft.com/office/powerpoint/2010/main" val="2283347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2F2C8D-A087-4738-9D23-53E22F0F8EC9}" type="slidenum">
              <a:rPr lang="en-GB" smtClean="0"/>
              <a:t>51</a:t>
            </a:fld>
            <a:endParaRPr lang="en-GB"/>
          </a:p>
        </p:txBody>
      </p:sp>
    </p:spTree>
    <p:extLst>
      <p:ext uri="{BB962C8B-B14F-4D97-AF65-F5344CB8AC3E}">
        <p14:creationId xmlns:p14="http://schemas.microsoft.com/office/powerpoint/2010/main" val="789109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2F2C8D-A087-4738-9D23-53E22F0F8EC9}" type="slidenum">
              <a:rPr lang="en-GB" smtClean="0"/>
              <a:t>52</a:t>
            </a:fld>
            <a:endParaRPr lang="en-GB"/>
          </a:p>
        </p:txBody>
      </p:sp>
    </p:spTree>
    <p:extLst>
      <p:ext uri="{BB962C8B-B14F-4D97-AF65-F5344CB8AC3E}">
        <p14:creationId xmlns:p14="http://schemas.microsoft.com/office/powerpoint/2010/main" val="1170034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2F2C8D-A087-4738-9D23-53E22F0F8EC9}" type="slidenum">
              <a:rPr lang="en-GB" smtClean="0"/>
              <a:t>15</a:t>
            </a:fld>
            <a:endParaRPr lang="en-GB"/>
          </a:p>
        </p:txBody>
      </p:sp>
    </p:spTree>
    <p:extLst>
      <p:ext uri="{BB962C8B-B14F-4D97-AF65-F5344CB8AC3E}">
        <p14:creationId xmlns:p14="http://schemas.microsoft.com/office/powerpoint/2010/main" val="2575648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2F2C8D-A087-4738-9D23-53E22F0F8EC9}" type="slidenum">
              <a:rPr lang="en-GB" smtClean="0"/>
              <a:t>17</a:t>
            </a:fld>
            <a:endParaRPr lang="en-GB"/>
          </a:p>
        </p:txBody>
      </p:sp>
    </p:spTree>
    <p:extLst>
      <p:ext uri="{BB962C8B-B14F-4D97-AF65-F5344CB8AC3E}">
        <p14:creationId xmlns:p14="http://schemas.microsoft.com/office/powerpoint/2010/main" val="683635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2F2C8D-A087-4738-9D23-53E22F0F8EC9}" type="slidenum">
              <a:rPr lang="en-GB" smtClean="0"/>
              <a:t>18</a:t>
            </a:fld>
            <a:endParaRPr lang="en-GB"/>
          </a:p>
        </p:txBody>
      </p:sp>
    </p:spTree>
    <p:extLst>
      <p:ext uri="{BB962C8B-B14F-4D97-AF65-F5344CB8AC3E}">
        <p14:creationId xmlns:p14="http://schemas.microsoft.com/office/powerpoint/2010/main" val="1523384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2F2C8D-A087-4738-9D23-53E22F0F8EC9}" type="slidenum">
              <a:rPr lang="en-GB" smtClean="0"/>
              <a:t>19</a:t>
            </a:fld>
            <a:endParaRPr lang="en-GB"/>
          </a:p>
        </p:txBody>
      </p:sp>
    </p:spTree>
    <p:extLst>
      <p:ext uri="{BB962C8B-B14F-4D97-AF65-F5344CB8AC3E}">
        <p14:creationId xmlns:p14="http://schemas.microsoft.com/office/powerpoint/2010/main" val="706017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2F2C8D-A087-4738-9D23-53E22F0F8EC9}" type="slidenum">
              <a:rPr lang="en-GB" smtClean="0"/>
              <a:t>22</a:t>
            </a:fld>
            <a:endParaRPr lang="en-GB"/>
          </a:p>
        </p:txBody>
      </p:sp>
    </p:spTree>
    <p:extLst>
      <p:ext uri="{BB962C8B-B14F-4D97-AF65-F5344CB8AC3E}">
        <p14:creationId xmlns:p14="http://schemas.microsoft.com/office/powerpoint/2010/main" val="1987882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2F2C8D-A087-4738-9D23-53E22F0F8EC9}" type="slidenum">
              <a:rPr lang="en-GB" smtClean="0"/>
              <a:t>30</a:t>
            </a:fld>
            <a:endParaRPr lang="en-GB"/>
          </a:p>
        </p:txBody>
      </p:sp>
    </p:spTree>
    <p:extLst>
      <p:ext uri="{BB962C8B-B14F-4D97-AF65-F5344CB8AC3E}">
        <p14:creationId xmlns:p14="http://schemas.microsoft.com/office/powerpoint/2010/main" val="2879879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2F2C8D-A087-4738-9D23-53E22F0F8EC9}" type="slidenum">
              <a:rPr lang="en-GB" smtClean="0"/>
              <a:t>33</a:t>
            </a:fld>
            <a:endParaRPr lang="en-GB"/>
          </a:p>
        </p:txBody>
      </p:sp>
    </p:spTree>
    <p:extLst>
      <p:ext uri="{BB962C8B-B14F-4D97-AF65-F5344CB8AC3E}">
        <p14:creationId xmlns:p14="http://schemas.microsoft.com/office/powerpoint/2010/main" val="1689354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2F2C8D-A087-4738-9D23-53E22F0F8EC9}" type="slidenum">
              <a:rPr lang="en-GB" smtClean="0"/>
              <a:t>38</a:t>
            </a:fld>
            <a:endParaRPr lang="en-GB"/>
          </a:p>
        </p:txBody>
      </p:sp>
    </p:spTree>
    <p:extLst>
      <p:ext uri="{BB962C8B-B14F-4D97-AF65-F5344CB8AC3E}">
        <p14:creationId xmlns:p14="http://schemas.microsoft.com/office/powerpoint/2010/main" val="3948104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2BAE8-0E25-4732-AF88-4AA4EE0FCC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3C539B2-CF32-467C-9DD5-93206E4818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EB049EF-19D5-43ED-A8CF-6EC63F0D8D56}"/>
              </a:ext>
            </a:extLst>
          </p:cNvPr>
          <p:cNvSpPr>
            <a:spLocks noGrp="1"/>
          </p:cNvSpPr>
          <p:nvPr>
            <p:ph type="dt" sz="half" idx="10"/>
          </p:nvPr>
        </p:nvSpPr>
        <p:spPr/>
        <p:txBody>
          <a:bodyPr/>
          <a:lstStyle/>
          <a:p>
            <a:fld id="{0C32F32E-77AE-4660-800C-0244F405BA13}" type="datetimeFigureOut">
              <a:rPr lang="en-GB" smtClean="0"/>
              <a:t>09/05/2022</a:t>
            </a:fld>
            <a:endParaRPr lang="en-GB"/>
          </a:p>
        </p:txBody>
      </p:sp>
      <p:sp>
        <p:nvSpPr>
          <p:cNvPr id="5" name="Footer Placeholder 4">
            <a:extLst>
              <a:ext uri="{FF2B5EF4-FFF2-40B4-BE49-F238E27FC236}">
                <a16:creationId xmlns:a16="http://schemas.microsoft.com/office/drawing/2014/main" id="{03258E78-C241-4145-9D7A-EBBE4C2C61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BA059E-69F0-4EDB-8B10-2E9D1F3220E3}"/>
              </a:ext>
            </a:extLst>
          </p:cNvPr>
          <p:cNvSpPr>
            <a:spLocks noGrp="1"/>
          </p:cNvSpPr>
          <p:nvPr>
            <p:ph type="sldNum" sz="quarter" idx="12"/>
          </p:nvPr>
        </p:nvSpPr>
        <p:spPr/>
        <p:txBody>
          <a:bodyPr/>
          <a:lstStyle/>
          <a:p>
            <a:fld id="{BFC15DF2-D9E8-4AA8-8E83-949BFCFA3F7D}" type="slidenum">
              <a:rPr lang="en-GB" smtClean="0"/>
              <a:t>‹#›</a:t>
            </a:fld>
            <a:endParaRPr lang="en-GB"/>
          </a:p>
        </p:txBody>
      </p:sp>
    </p:spTree>
    <p:extLst>
      <p:ext uri="{BB962C8B-B14F-4D97-AF65-F5344CB8AC3E}">
        <p14:creationId xmlns:p14="http://schemas.microsoft.com/office/powerpoint/2010/main" val="2956399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507D8-7E2A-4334-BA07-78276AA93CA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11914DB-F689-4163-A8AC-EECED3DC4F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9A2C68-170B-4FBF-9644-687A5B8AD99A}"/>
              </a:ext>
            </a:extLst>
          </p:cNvPr>
          <p:cNvSpPr>
            <a:spLocks noGrp="1"/>
          </p:cNvSpPr>
          <p:nvPr>
            <p:ph type="dt" sz="half" idx="10"/>
          </p:nvPr>
        </p:nvSpPr>
        <p:spPr/>
        <p:txBody>
          <a:bodyPr/>
          <a:lstStyle/>
          <a:p>
            <a:fld id="{0C32F32E-77AE-4660-800C-0244F405BA13}" type="datetimeFigureOut">
              <a:rPr lang="en-GB" smtClean="0"/>
              <a:t>09/05/2022</a:t>
            </a:fld>
            <a:endParaRPr lang="en-GB"/>
          </a:p>
        </p:txBody>
      </p:sp>
      <p:sp>
        <p:nvSpPr>
          <p:cNvPr id="5" name="Footer Placeholder 4">
            <a:extLst>
              <a:ext uri="{FF2B5EF4-FFF2-40B4-BE49-F238E27FC236}">
                <a16:creationId xmlns:a16="http://schemas.microsoft.com/office/drawing/2014/main" id="{DC9DF069-ABC2-473B-AE68-F55B636B3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3C3627-9924-4A66-803E-466520ADD7A9}"/>
              </a:ext>
            </a:extLst>
          </p:cNvPr>
          <p:cNvSpPr>
            <a:spLocks noGrp="1"/>
          </p:cNvSpPr>
          <p:nvPr>
            <p:ph type="sldNum" sz="quarter" idx="12"/>
          </p:nvPr>
        </p:nvSpPr>
        <p:spPr/>
        <p:txBody>
          <a:bodyPr/>
          <a:lstStyle/>
          <a:p>
            <a:fld id="{BFC15DF2-D9E8-4AA8-8E83-949BFCFA3F7D}" type="slidenum">
              <a:rPr lang="en-GB" smtClean="0"/>
              <a:t>‹#›</a:t>
            </a:fld>
            <a:endParaRPr lang="en-GB"/>
          </a:p>
        </p:txBody>
      </p:sp>
    </p:spTree>
    <p:extLst>
      <p:ext uri="{BB962C8B-B14F-4D97-AF65-F5344CB8AC3E}">
        <p14:creationId xmlns:p14="http://schemas.microsoft.com/office/powerpoint/2010/main" val="2937454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BA1C37-FC96-422E-882A-3001A532AA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322256-CABF-4F3D-93F9-6C92821029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FC4771-BC11-4137-B575-9AA04497FD74}"/>
              </a:ext>
            </a:extLst>
          </p:cNvPr>
          <p:cNvSpPr>
            <a:spLocks noGrp="1"/>
          </p:cNvSpPr>
          <p:nvPr>
            <p:ph type="dt" sz="half" idx="10"/>
          </p:nvPr>
        </p:nvSpPr>
        <p:spPr/>
        <p:txBody>
          <a:bodyPr/>
          <a:lstStyle/>
          <a:p>
            <a:fld id="{0C32F32E-77AE-4660-800C-0244F405BA13}" type="datetimeFigureOut">
              <a:rPr lang="en-GB" smtClean="0"/>
              <a:t>09/05/2022</a:t>
            </a:fld>
            <a:endParaRPr lang="en-GB"/>
          </a:p>
        </p:txBody>
      </p:sp>
      <p:sp>
        <p:nvSpPr>
          <p:cNvPr id="5" name="Footer Placeholder 4">
            <a:extLst>
              <a:ext uri="{FF2B5EF4-FFF2-40B4-BE49-F238E27FC236}">
                <a16:creationId xmlns:a16="http://schemas.microsoft.com/office/drawing/2014/main" id="{E55939AA-943B-4E8D-9FDA-CE96924EF9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FED25C-3AD5-4783-A7EF-CE4DA6EBA4A3}"/>
              </a:ext>
            </a:extLst>
          </p:cNvPr>
          <p:cNvSpPr>
            <a:spLocks noGrp="1"/>
          </p:cNvSpPr>
          <p:nvPr>
            <p:ph type="sldNum" sz="quarter" idx="12"/>
          </p:nvPr>
        </p:nvSpPr>
        <p:spPr/>
        <p:txBody>
          <a:bodyPr/>
          <a:lstStyle/>
          <a:p>
            <a:fld id="{BFC15DF2-D9E8-4AA8-8E83-949BFCFA3F7D}" type="slidenum">
              <a:rPr lang="en-GB" smtClean="0"/>
              <a:t>‹#›</a:t>
            </a:fld>
            <a:endParaRPr lang="en-GB"/>
          </a:p>
        </p:txBody>
      </p:sp>
    </p:spTree>
    <p:extLst>
      <p:ext uri="{BB962C8B-B14F-4D97-AF65-F5344CB8AC3E}">
        <p14:creationId xmlns:p14="http://schemas.microsoft.com/office/powerpoint/2010/main" val="872654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640B5-E5D1-4F8A-B724-E38FD34AFF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648695-B8D0-40C4-894E-82B61AA0B9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BAE996-5E72-48FA-8737-C69A0E167F15}"/>
              </a:ext>
            </a:extLst>
          </p:cNvPr>
          <p:cNvSpPr>
            <a:spLocks noGrp="1"/>
          </p:cNvSpPr>
          <p:nvPr>
            <p:ph type="dt" sz="half" idx="10"/>
          </p:nvPr>
        </p:nvSpPr>
        <p:spPr/>
        <p:txBody>
          <a:bodyPr/>
          <a:lstStyle/>
          <a:p>
            <a:fld id="{0C32F32E-77AE-4660-800C-0244F405BA13}" type="datetimeFigureOut">
              <a:rPr lang="en-GB" smtClean="0"/>
              <a:t>09/05/2022</a:t>
            </a:fld>
            <a:endParaRPr lang="en-GB"/>
          </a:p>
        </p:txBody>
      </p:sp>
      <p:sp>
        <p:nvSpPr>
          <p:cNvPr id="5" name="Footer Placeholder 4">
            <a:extLst>
              <a:ext uri="{FF2B5EF4-FFF2-40B4-BE49-F238E27FC236}">
                <a16:creationId xmlns:a16="http://schemas.microsoft.com/office/drawing/2014/main" id="{20535B75-A96E-4CE3-8C20-E96911A38F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D0D41E-2C92-4E3D-BD01-DBB50E479EF3}"/>
              </a:ext>
            </a:extLst>
          </p:cNvPr>
          <p:cNvSpPr>
            <a:spLocks noGrp="1"/>
          </p:cNvSpPr>
          <p:nvPr>
            <p:ph type="sldNum" sz="quarter" idx="12"/>
          </p:nvPr>
        </p:nvSpPr>
        <p:spPr/>
        <p:txBody>
          <a:bodyPr/>
          <a:lstStyle/>
          <a:p>
            <a:fld id="{BFC15DF2-D9E8-4AA8-8E83-949BFCFA3F7D}" type="slidenum">
              <a:rPr lang="en-GB" smtClean="0"/>
              <a:t>‹#›</a:t>
            </a:fld>
            <a:endParaRPr lang="en-GB"/>
          </a:p>
        </p:txBody>
      </p:sp>
    </p:spTree>
    <p:extLst>
      <p:ext uri="{BB962C8B-B14F-4D97-AF65-F5344CB8AC3E}">
        <p14:creationId xmlns:p14="http://schemas.microsoft.com/office/powerpoint/2010/main" val="3272552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8758C-65D8-420D-BE6B-43CB1A54FA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20B8F34-759F-4F6D-8972-5BC079B4A7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B80A0C-F524-46F5-B213-943EE532DF52}"/>
              </a:ext>
            </a:extLst>
          </p:cNvPr>
          <p:cNvSpPr>
            <a:spLocks noGrp="1"/>
          </p:cNvSpPr>
          <p:nvPr>
            <p:ph type="dt" sz="half" idx="10"/>
          </p:nvPr>
        </p:nvSpPr>
        <p:spPr/>
        <p:txBody>
          <a:bodyPr/>
          <a:lstStyle/>
          <a:p>
            <a:fld id="{0C32F32E-77AE-4660-800C-0244F405BA13}" type="datetimeFigureOut">
              <a:rPr lang="en-GB" smtClean="0"/>
              <a:t>09/05/2022</a:t>
            </a:fld>
            <a:endParaRPr lang="en-GB"/>
          </a:p>
        </p:txBody>
      </p:sp>
      <p:sp>
        <p:nvSpPr>
          <p:cNvPr id="5" name="Footer Placeholder 4">
            <a:extLst>
              <a:ext uri="{FF2B5EF4-FFF2-40B4-BE49-F238E27FC236}">
                <a16:creationId xmlns:a16="http://schemas.microsoft.com/office/drawing/2014/main" id="{7F484D4C-DBBE-4091-ADDD-EB7882A03E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3CBC09-5912-42AF-8D51-E778A5008548}"/>
              </a:ext>
            </a:extLst>
          </p:cNvPr>
          <p:cNvSpPr>
            <a:spLocks noGrp="1"/>
          </p:cNvSpPr>
          <p:nvPr>
            <p:ph type="sldNum" sz="quarter" idx="12"/>
          </p:nvPr>
        </p:nvSpPr>
        <p:spPr/>
        <p:txBody>
          <a:bodyPr/>
          <a:lstStyle/>
          <a:p>
            <a:fld id="{BFC15DF2-D9E8-4AA8-8E83-949BFCFA3F7D}" type="slidenum">
              <a:rPr lang="en-GB" smtClean="0"/>
              <a:t>‹#›</a:t>
            </a:fld>
            <a:endParaRPr lang="en-GB"/>
          </a:p>
        </p:txBody>
      </p:sp>
    </p:spTree>
    <p:extLst>
      <p:ext uri="{BB962C8B-B14F-4D97-AF65-F5344CB8AC3E}">
        <p14:creationId xmlns:p14="http://schemas.microsoft.com/office/powerpoint/2010/main" val="244508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5FF0E-1F08-4200-837B-B9BCAD03B15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509E4C8-D129-4870-91E6-A739672230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4D92DE0-D3C2-4874-A9F0-758EB6B705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77DE7F6-6921-457E-8B16-9596A4BC5459}"/>
              </a:ext>
            </a:extLst>
          </p:cNvPr>
          <p:cNvSpPr>
            <a:spLocks noGrp="1"/>
          </p:cNvSpPr>
          <p:nvPr>
            <p:ph type="dt" sz="half" idx="10"/>
          </p:nvPr>
        </p:nvSpPr>
        <p:spPr/>
        <p:txBody>
          <a:bodyPr/>
          <a:lstStyle/>
          <a:p>
            <a:fld id="{0C32F32E-77AE-4660-800C-0244F405BA13}" type="datetimeFigureOut">
              <a:rPr lang="en-GB" smtClean="0"/>
              <a:t>09/05/2022</a:t>
            </a:fld>
            <a:endParaRPr lang="en-GB"/>
          </a:p>
        </p:txBody>
      </p:sp>
      <p:sp>
        <p:nvSpPr>
          <p:cNvPr id="6" name="Footer Placeholder 5">
            <a:extLst>
              <a:ext uri="{FF2B5EF4-FFF2-40B4-BE49-F238E27FC236}">
                <a16:creationId xmlns:a16="http://schemas.microsoft.com/office/drawing/2014/main" id="{4DD4D13D-DFBD-4FB3-9105-28B29A2AD8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C8CFD3-8348-426C-9A41-F010F83FFEC9}"/>
              </a:ext>
            </a:extLst>
          </p:cNvPr>
          <p:cNvSpPr>
            <a:spLocks noGrp="1"/>
          </p:cNvSpPr>
          <p:nvPr>
            <p:ph type="sldNum" sz="quarter" idx="12"/>
          </p:nvPr>
        </p:nvSpPr>
        <p:spPr/>
        <p:txBody>
          <a:bodyPr/>
          <a:lstStyle/>
          <a:p>
            <a:fld id="{BFC15DF2-D9E8-4AA8-8E83-949BFCFA3F7D}" type="slidenum">
              <a:rPr lang="en-GB" smtClean="0"/>
              <a:t>‹#›</a:t>
            </a:fld>
            <a:endParaRPr lang="en-GB"/>
          </a:p>
        </p:txBody>
      </p:sp>
    </p:spTree>
    <p:extLst>
      <p:ext uri="{BB962C8B-B14F-4D97-AF65-F5344CB8AC3E}">
        <p14:creationId xmlns:p14="http://schemas.microsoft.com/office/powerpoint/2010/main" val="1747526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1FF97-1CD1-4879-A8DB-0C02A2C4E20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6DD0F92-7593-436F-ABAE-209346D26A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C71E83-8CD6-499F-AD4D-610FF19CC6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A3D8AEF-614F-407D-9B51-E9CFE26A6A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ABC786-5FB9-4314-8F36-71CD173458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5F9FB4A-6879-484C-83E0-54B94484CEAA}"/>
              </a:ext>
            </a:extLst>
          </p:cNvPr>
          <p:cNvSpPr>
            <a:spLocks noGrp="1"/>
          </p:cNvSpPr>
          <p:nvPr>
            <p:ph type="dt" sz="half" idx="10"/>
          </p:nvPr>
        </p:nvSpPr>
        <p:spPr/>
        <p:txBody>
          <a:bodyPr/>
          <a:lstStyle/>
          <a:p>
            <a:fld id="{0C32F32E-77AE-4660-800C-0244F405BA13}" type="datetimeFigureOut">
              <a:rPr lang="en-GB" smtClean="0"/>
              <a:t>09/05/2022</a:t>
            </a:fld>
            <a:endParaRPr lang="en-GB"/>
          </a:p>
        </p:txBody>
      </p:sp>
      <p:sp>
        <p:nvSpPr>
          <p:cNvPr id="8" name="Footer Placeholder 7">
            <a:extLst>
              <a:ext uri="{FF2B5EF4-FFF2-40B4-BE49-F238E27FC236}">
                <a16:creationId xmlns:a16="http://schemas.microsoft.com/office/drawing/2014/main" id="{AC4EE4FD-35A8-4523-B226-55730C18B3E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701D3E3-952B-40E3-A60C-DF2FD1D6D8C9}"/>
              </a:ext>
            </a:extLst>
          </p:cNvPr>
          <p:cNvSpPr>
            <a:spLocks noGrp="1"/>
          </p:cNvSpPr>
          <p:nvPr>
            <p:ph type="sldNum" sz="quarter" idx="12"/>
          </p:nvPr>
        </p:nvSpPr>
        <p:spPr/>
        <p:txBody>
          <a:bodyPr/>
          <a:lstStyle/>
          <a:p>
            <a:fld id="{BFC15DF2-D9E8-4AA8-8E83-949BFCFA3F7D}" type="slidenum">
              <a:rPr lang="en-GB" smtClean="0"/>
              <a:t>‹#›</a:t>
            </a:fld>
            <a:endParaRPr lang="en-GB"/>
          </a:p>
        </p:txBody>
      </p:sp>
    </p:spTree>
    <p:extLst>
      <p:ext uri="{BB962C8B-B14F-4D97-AF65-F5344CB8AC3E}">
        <p14:creationId xmlns:p14="http://schemas.microsoft.com/office/powerpoint/2010/main" val="541395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87FFD-4F5F-4A41-A362-64C84A63488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D3D3AF8-F205-4B48-B7F4-DD38187782F5}"/>
              </a:ext>
            </a:extLst>
          </p:cNvPr>
          <p:cNvSpPr>
            <a:spLocks noGrp="1"/>
          </p:cNvSpPr>
          <p:nvPr>
            <p:ph type="dt" sz="half" idx="10"/>
          </p:nvPr>
        </p:nvSpPr>
        <p:spPr/>
        <p:txBody>
          <a:bodyPr/>
          <a:lstStyle/>
          <a:p>
            <a:fld id="{0C32F32E-77AE-4660-800C-0244F405BA13}" type="datetimeFigureOut">
              <a:rPr lang="en-GB" smtClean="0"/>
              <a:t>09/05/2022</a:t>
            </a:fld>
            <a:endParaRPr lang="en-GB"/>
          </a:p>
        </p:txBody>
      </p:sp>
      <p:sp>
        <p:nvSpPr>
          <p:cNvPr id="4" name="Footer Placeholder 3">
            <a:extLst>
              <a:ext uri="{FF2B5EF4-FFF2-40B4-BE49-F238E27FC236}">
                <a16:creationId xmlns:a16="http://schemas.microsoft.com/office/drawing/2014/main" id="{B2040A6D-5A7C-4DF1-B34D-BDDFC3EE43A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27E469F-EA77-4CD9-9EFC-EC8FEEB36A73}"/>
              </a:ext>
            </a:extLst>
          </p:cNvPr>
          <p:cNvSpPr>
            <a:spLocks noGrp="1"/>
          </p:cNvSpPr>
          <p:nvPr>
            <p:ph type="sldNum" sz="quarter" idx="12"/>
          </p:nvPr>
        </p:nvSpPr>
        <p:spPr/>
        <p:txBody>
          <a:bodyPr/>
          <a:lstStyle/>
          <a:p>
            <a:fld id="{BFC15DF2-D9E8-4AA8-8E83-949BFCFA3F7D}" type="slidenum">
              <a:rPr lang="en-GB" smtClean="0"/>
              <a:t>‹#›</a:t>
            </a:fld>
            <a:endParaRPr lang="en-GB"/>
          </a:p>
        </p:txBody>
      </p:sp>
    </p:spTree>
    <p:extLst>
      <p:ext uri="{BB962C8B-B14F-4D97-AF65-F5344CB8AC3E}">
        <p14:creationId xmlns:p14="http://schemas.microsoft.com/office/powerpoint/2010/main" val="1049579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4A0B34-4B50-4B0E-B075-7CFB459E6293}"/>
              </a:ext>
            </a:extLst>
          </p:cNvPr>
          <p:cNvSpPr>
            <a:spLocks noGrp="1"/>
          </p:cNvSpPr>
          <p:nvPr>
            <p:ph type="dt" sz="half" idx="10"/>
          </p:nvPr>
        </p:nvSpPr>
        <p:spPr/>
        <p:txBody>
          <a:bodyPr/>
          <a:lstStyle/>
          <a:p>
            <a:fld id="{0C32F32E-77AE-4660-800C-0244F405BA13}" type="datetimeFigureOut">
              <a:rPr lang="en-GB" smtClean="0"/>
              <a:t>09/05/2022</a:t>
            </a:fld>
            <a:endParaRPr lang="en-GB"/>
          </a:p>
        </p:txBody>
      </p:sp>
      <p:sp>
        <p:nvSpPr>
          <p:cNvPr id="3" name="Footer Placeholder 2">
            <a:extLst>
              <a:ext uri="{FF2B5EF4-FFF2-40B4-BE49-F238E27FC236}">
                <a16:creationId xmlns:a16="http://schemas.microsoft.com/office/drawing/2014/main" id="{2D6CC73F-5B7B-46E9-9FD3-B9BE000C255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3024CC4-A50D-4933-B7B4-D8128D2407BE}"/>
              </a:ext>
            </a:extLst>
          </p:cNvPr>
          <p:cNvSpPr>
            <a:spLocks noGrp="1"/>
          </p:cNvSpPr>
          <p:nvPr>
            <p:ph type="sldNum" sz="quarter" idx="12"/>
          </p:nvPr>
        </p:nvSpPr>
        <p:spPr/>
        <p:txBody>
          <a:bodyPr/>
          <a:lstStyle/>
          <a:p>
            <a:fld id="{BFC15DF2-D9E8-4AA8-8E83-949BFCFA3F7D}" type="slidenum">
              <a:rPr lang="en-GB" smtClean="0"/>
              <a:t>‹#›</a:t>
            </a:fld>
            <a:endParaRPr lang="en-GB"/>
          </a:p>
        </p:txBody>
      </p:sp>
    </p:spTree>
    <p:extLst>
      <p:ext uri="{BB962C8B-B14F-4D97-AF65-F5344CB8AC3E}">
        <p14:creationId xmlns:p14="http://schemas.microsoft.com/office/powerpoint/2010/main" val="2155688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CA3D0-DB1A-4429-87BD-EACB40983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CE999C7-2E03-4C0E-82D7-A5F50B37D9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FD35E05-BCD0-474F-90B8-49055800D5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B1F92E-3C5C-4E22-9B26-03F13B1A713D}"/>
              </a:ext>
            </a:extLst>
          </p:cNvPr>
          <p:cNvSpPr>
            <a:spLocks noGrp="1"/>
          </p:cNvSpPr>
          <p:nvPr>
            <p:ph type="dt" sz="half" idx="10"/>
          </p:nvPr>
        </p:nvSpPr>
        <p:spPr/>
        <p:txBody>
          <a:bodyPr/>
          <a:lstStyle/>
          <a:p>
            <a:fld id="{0C32F32E-77AE-4660-800C-0244F405BA13}" type="datetimeFigureOut">
              <a:rPr lang="en-GB" smtClean="0"/>
              <a:t>09/05/2022</a:t>
            </a:fld>
            <a:endParaRPr lang="en-GB"/>
          </a:p>
        </p:txBody>
      </p:sp>
      <p:sp>
        <p:nvSpPr>
          <p:cNvPr id="6" name="Footer Placeholder 5">
            <a:extLst>
              <a:ext uri="{FF2B5EF4-FFF2-40B4-BE49-F238E27FC236}">
                <a16:creationId xmlns:a16="http://schemas.microsoft.com/office/drawing/2014/main" id="{6B12872D-7C38-4BFA-B42B-4A95FEC71D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2BD0708-C52E-483B-9C60-A93E23CC580F}"/>
              </a:ext>
            </a:extLst>
          </p:cNvPr>
          <p:cNvSpPr>
            <a:spLocks noGrp="1"/>
          </p:cNvSpPr>
          <p:nvPr>
            <p:ph type="sldNum" sz="quarter" idx="12"/>
          </p:nvPr>
        </p:nvSpPr>
        <p:spPr/>
        <p:txBody>
          <a:bodyPr/>
          <a:lstStyle/>
          <a:p>
            <a:fld id="{BFC15DF2-D9E8-4AA8-8E83-949BFCFA3F7D}" type="slidenum">
              <a:rPr lang="en-GB" smtClean="0"/>
              <a:t>‹#›</a:t>
            </a:fld>
            <a:endParaRPr lang="en-GB"/>
          </a:p>
        </p:txBody>
      </p:sp>
    </p:spTree>
    <p:extLst>
      <p:ext uri="{BB962C8B-B14F-4D97-AF65-F5344CB8AC3E}">
        <p14:creationId xmlns:p14="http://schemas.microsoft.com/office/powerpoint/2010/main" val="4243295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BDAC0-095E-447E-BF20-8410789FC5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FEB0AE-9946-4720-A6BE-BCA3D28B45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87E4880-E301-45A0-AECE-35B49CCBA1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C3B246-17B0-413F-B6C4-3E85926261FC}"/>
              </a:ext>
            </a:extLst>
          </p:cNvPr>
          <p:cNvSpPr>
            <a:spLocks noGrp="1"/>
          </p:cNvSpPr>
          <p:nvPr>
            <p:ph type="dt" sz="half" idx="10"/>
          </p:nvPr>
        </p:nvSpPr>
        <p:spPr/>
        <p:txBody>
          <a:bodyPr/>
          <a:lstStyle/>
          <a:p>
            <a:fld id="{0C32F32E-77AE-4660-800C-0244F405BA13}" type="datetimeFigureOut">
              <a:rPr lang="en-GB" smtClean="0"/>
              <a:t>09/05/2022</a:t>
            </a:fld>
            <a:endParaRPr lang="en-GB"/>
          </a:p>
        </p:txBody>
      </p:sp>
      <p:sp>
        <p:nvSpPr>
          <p:cNvPr id="6" name="Footer Placeholder 5">
            <a:extLst>
              <a:ext uri="{FF2B5EF4-FFF2-40B4-BE49-F238E27FC236}">
                <a16:creationId xmlns:a16="http://schemas.microsoft.com/office/drawing/2014/main" id="{15BF50D7-D039-442A-A38F-374E687ED41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EA0A8E-7F4D-4C38-A20B-B273385190F3}"/>
              </a:ext>
            </a:extLst>
          </p:cNvPr>
          <p:cNvSpPr>
            <a:spLocks noGrp="1"/>
          </p:cNvSpPr>
          <p:nvPr>
            <p:ph type="sldNum" sz="quarter" idx="12"/>
          </p:nvPr>
        </p:nvSpPr>
        <p:spPr/>
        <p:txBody>
          <a:bodyPr/>
          <a:lstStyle/>
          <a:p>
            <a:fld id="{BFC15DF2-D9E8-4AA8-8E83-949BFCFA3F7D}" type="slidenum">
              <a:rPr lang="en-GB" smtClean="0"/>
              <a:t>‹#›</a:t>
            </a:fld>
            <a:endParaRPr lang="en-GB"/>
          </a:p>
        </p:txBody>
      </p:sp>
    </p:spTree>
    <p:extLst>
      <p:ext uri="{BB962C8B-B14F-4D97-AF65-F5344CB8AC3E}">
        <p14:creationId xmlns:p14="http://schemas.microsoft.com/office/powerpoint/2010/main" val="4040633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027EBF-BECB-485F-BFED-F4AF3D4410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F24F59C-FB85-479C-A549-BE86D9A8A6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A85BDF-24FA-4047-9080-FF56B5340F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32F32E-77AE-4660-800C-0244F405BA13}" type="datetimeFigureOut">
              <a:rPr lang="en-GB" smtClean="0"/>
              <a:t>09/05/2022</a:t>
            </a:fld>
            <a:endParaRPr lang="en-GB"/>
          </a:p>
        </p:txBody>
      </p:sp>
      <p:sp>
        <p:nvSpPr>
          <p:cNvPr id="5" name="Footer Placeholder 4">
            <a:extLst>
              <a:ext uri="{FF2B5EF4-FFF2-40B4-BE49-F238E27FC236}">
                <a16:creationId xmlns:a16="http://schemas.microsoft.com/office/drawing/2014/main" id="{E9D377BE-5432-4975-B41A-2ED3FAE0BB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C406908-0629-40CE-9754-76A291BF3A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C15DF2-D9E8-4AA8-8E83-949BFCFA3F7D}" type="slidenum">
              <a:rPr lang="en-GB" smtClean="0"/>
              <a:t>‹#›</a:t>
            </a:fld>
            <a:endParaRPr lang="en-GB"/>
          </a:p>
        </p:txBody>
      </p:sp>
    </p:spTree>
    <p:extLst>
      <p:ext uri="{BB962C8B-B14F-4D97-AF65-F5344CB8AC3E}">
        <p14:creationId xmlns:p14="http://schemas.microsoft.com/office/powerpoint/2010/main" val="3616275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customXml" Target="../ink/ink2.xml"/><Relationship Id="rId12"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customXml" Target="../ink/ink3.xml"/><Relationship Id="rId14" Type="http://schemas.openxmlformats.org/officeDocument/2006/relationships/image" Target="../media/image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customXml" Target="../ink/ink5.xml"/><Relationship Id="rId7" Type="http://schemas.openxmlformats.org/officeDocument/2006/relationships/customXml" Target="../ink/ink7.xml"/><Relationship Id="rId2" Type="http://schemas.openxmlformats.org/officeDocument/2006/relationships/image" Target="../media/image11.jpg"/><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customXml" Target="../ink/ink6.xml"/><Relationship Id="rId10" Type="http://schemas.openxmlformats.org/officeDocument/2006/relationships/image" Target="../media/image10.png"/><Relationship Id="rId4" Type="http://schemas.openxmlformats.org/officeDocument/2006/relationships/image" Target="../media/image71.png"/><Relationship Id="rId9" Type="http://schemas.openxmlformats.org/officeDocument/2006/relationships/customXml" Target="../ink/ink8.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customXml" Target="../ink/ink10.xml"/><Relationship Id="rId5" Type="http://schemas.openxmlformats.org/officeDocument/2006/relationships/image" Target="../media/image20.png"/><Relationship Id="rId4" Type="http://schemas.openxmlformats.org/officeDocument/2006/relationships/customXml" Target="../ink/ink9.xml"/></Relationships>
</file>

<file path=ppt/slides/_rels/slide26.xml.rels><?xml version="1.0" encoding="UTF-8" standalone="yes"?>
<Relationships xmlns="http://schemas.openxmlformats.org/package/2006/relationships"><Relationship Id="rId8" Type="http://schemas.openxmlformats.org/officeDocument/2006/relationships/customXml" Target="../ink/ink14.xml"/><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customXml" Target="../ink/ink11.xml"/><Relationship Id="rId1" Type="http://schemas.openxmlformats.org/officeDocument/2006/relationships/slideLayout" Target="../slideLayouts/slideLayout6.xml"/><Relationship Id="rId6" Type="http://schemas.openxmlformats.org/officeDocument/2006/relationships/customXml" Target="../ink/ink13.xml"/><Relationship Id="rId5" Type="http://schemas.openxmlformats.org/officeDocument/2006/relationships/image" Target="../media/image18.png"/><Relationship Id="rId4" Type="http://schemas.openxmlformats.org/officeDocument/2006/relationships/customXml" Target="../ink/ink12.xml"/><Relationship Id="rId9"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customXml" Target="../ink/ink18.xml"/><Relationship Id="rId13" Type="http://schemas.openxmlformats.org/officeDocument/2006/relationships/image" Target="../media/image32.png"/><Relationship Id="rId18" Type="http://schemas.openxmlformats.org/officeDocument/2006/relationships/customXml" Target="../ink/ink23.xml"/><Relationship Id="rId26" Type="http://schemas.openxmlformats.org/officeDocument/2006/relationships/customXml" Target="../ink/ink27.xml"/><Relationship Id="rId3" Type="http://schemas.openxmlformats.org/officeDocument/2006/relationships/image" Target="../media/image27.png"/><Relationship Id="rId21" Type="http://schemas.openxmlformats.org/officeDocument/2006/relationships/image" Target="../media/image36.png"/><Relationship Id="rId7" Type="http://schemas.openxmlformats.org/officeDocument/2006/relationships/image" Target="../media/image29.png"/><Relationship Id="rId12" Type="http://schemas.openxmlformats.org/officeDocument/2006/relationships/customXml" Target="../ink/ink20.xml"/><Relationship Id="rId17" Type="http://schemas.openxmlformats.org/officeDocument/2006/relationships/image" Target="../media/image34.png"/><Relationship Id="rId25" Type="http://schemas.openxmlformats.org/officeDocument/2006/relationships/image" Target="../media/image38.png"/><Relationship Id="rId2" Type="http://schemas.openxmlformats.org/officeDocument/2006/relationships/customXml" Target="../ink/ink15.xml"/><Relationship Id="rId16" Type="http://schemas.openxmlformats.org/officeDocument/2006/relationships/customXml" Target="../ink/ink22.xml"/><Relationship Id="rId20" Type="http://schemas.openxmlformats.org/officeDocument/2006/relationships/customXml" Target="../ink/ink24.xml"/><Relationship Id="rId29"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customXml" Target="../ink/ink17.xml"/><Relationship Id="rId11" Type="http://schemas.openxmlformats.org/officeDocument/2006/relationships/image" Target="../media/image31.png"/><Relationship Id="rId24" Type="http://schemas.openxmlformats.org/officeDocument/2006/relationships/customXml" Target="../ink/ink26.xml"/><Relationship Id="rId5" Type="http://schemas.openxmlformats.org/officeDocument/2006/relationships/image" Target="../media/image28.png"/><Relationship Id="rId15" Type="http://schemas.openxmlformats.org/officeDocument/2006/relationships/image" Target="../media/image33.png"/><Relationship Id="rId23" Type="http://schemas.openxmlformats.org/officeDocument/2006/relationships/image" Target="../media/image37.png"/><Relationship Id="rId28" Type="http://schemas.openxmlformats.org/officeDocument/2006/relationships/customXml" Target="../ink/ink28.xml"/><Relationship Id="rId10" Type="http://schemas.openxmlformats.org/officeDocument/2006/relationships/customXml" Target="../ink/ink19.xml"/><Relationship Id="rId19" Type="http://schemas.openxmlformats.org/officeDocument/2006/relationships/image" Target="../media/image35.png"/><Relationship Id="rId31" Type="http://schemas.openxmlformats.org/officeDocument/2006/relationships/image" Target="../media/image41.png"/><Relationship Id="rId4" Type="http://schemas.openxmlformats.org/officeDocument/2006/relationships/customXml" Target="../ink/ink16.xml"/><Relationship Id="rId9" Type="http://schemas.openxmlformats.org/officeDocument/2006/relationships/image" Target="../media/image30.png"/><Relationship Id="rId14" Type="http://schemas.openxmlformats.org/officeDocument/2006/relationships/customXml" Target="../ink/ink21.xml"/><Relationship Id="rId22" Type="http://schemas.openxmlformats.org/officeDocument/2006/relationships/customXml" Target="../ink/ink25.xml"/><Relationship Id="rId27" Type="http://schemas.openxmlformats.org/officeDocument/2006/relationships/image" Target="../media/image39.png"/><Relationship Id="rId30" Type="http://schemas.openxmlformats.org/officeDocument/2006/relationships/customXml" Target="../ink/ink2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customXml" Target="../ink/ink30.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customXml" Target="../ink/ink31.xml"/><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8" Type="http://schemas.openxmlformats.org/officeDocument/2006/relationships/customXml" Target="../ink/ink34.xml"/><Relationship Id="rId3" Type="http://schemas.openxmlformats.org/officeDocument/2006/relationships/image" Target="../media/image59.jpe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customXml" Target="../ink/ink33.xml"/><Relationship Id="rId11" Type="http://schemas.openxmlformats.org/officeDocument/2006/relationships/image" Target="../media/image63.png"/><Relationship Id="rId5" Type="http://schemas.openxmlformats.org/officeDocument/2006/relationships/image" Target="../media/image60.png"/><Relationship Id="rId10" Type="http://schemas.openxmlformats.org/officeDocument/2006/relationships/customXml" Target="../ink/ink35.xml"/><Relationship Id="rId4" Type="http://schemas.openxmlformats.org/officeDocument/2006/relationships/customXml" Target="../ink/ink32.xml"/><Relationship Id="rId9" Type="http://schemas.openxmlformats.org/officeDocument/2006/relationships/image" Target="../media/image62.png"/></Relationships>
</file>

<file path=ppt/slides/_rels/slide5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customXml" Target="../ink/ink36.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customXml" Target="../ink/ink3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0D5F6-487D-43AB-B716-EC0E64FC2694}"/>
              </a:ext>
            </a:extLst>
          </p:cNvPr>
          <p:cNvSpPr>
            <a:spLocks noGrp="1"/>
          </p:cNvSpPr>
          <p:nvPr>
            <p:ph type="ctrTitle"/>
          </p:nvPr>
        </p:nvSpPr>
        <p:spPr/>
        <p:txBody>
          <a:bodyPr/>
          <a:lstStyle/>
          <a:p>
            <a:r>
              <a:rPr lang="en-GB" dirty="0">
                <a:latin typeface="Futura PT Heavy" panose="020B0802020204020303" pitchFamily="34" charset="0"/>
              </a:rPr>
              <a:t>Emollient Use &amp; </a:t>
            </a:r>
            <a:br>
              <a:rPr lang="en-GB" dirty="0">
                <a:latin typeface="Futura PT Heavy" panose="020B0802020204020303" pitchFamily="34" charset="0"/>
              </a:rPr>
            </a:br>
            <a:r>
              <a:rPr lang="en-GB" dirty="0">
                <a:latin typeface="Futura PT Heavy" panose="020B0802020204020303" pitchFamily="34" charset="0"/>
              </a:rPr>
              <a:t>Personal Fire Safety</a:t>
            </a:r>
          </a:p>
        </p:txBody>
      </p:sp>
      <p:pic>
        <p:nvPicPr>
          <p:cNvPr id="5" name="Picture 4" descr="A screenshot of a video game&#10;&#10;Description automatically generated with medium confidence">
            <a:extLst>
              <a:ext uri="{FF2B5EF4-FFF2-40B4-BE49-F238E27FC236}">
                <a16:creationId xmlns:a16="http://schemas.microsoft.com/office/drawing/2014/main" id="{9DDDA71C-7DFE-4BAE-A380-65640B2ED5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9805" y="4747845"/>
            <a:ext cx="3072390" cy="685801"/>
          </a:xfrm>
          <a:prstGeom prst="rect">
            <a:avLst/>
          </a:prstGeom>
        </p:spPr>
      </p:pic>
      <p:sp>
        <p:nvSpPr>
          <p:cNvPr id="6" name="TextBox 5">
            <a:extLst>
              <a:ext uri="{FF2B5EF4-FFF2-40B4-BE49-F238E27FC236}">
                <a16:creationId xmlns:a16="http://schemas.microsoft.com/office/drawing/2014/main" id="{A0A8DF8D-160C-44CC-82F0-32FADB339EA6}"/>
              </a:ext>
            </a:extLst>
          </p:cNvPr>
          <p:cNvSpPr txBox="1"/>
          <p:nvPr/>
        </p:nvSpPr>
        <p:spPr>
          <a:xfrm>
            <a:off x="4559805" y="5504804"/>
            <a:ext cx="3072390" cy="461665"/>
          </a:xfrm>
          <a:prstGeom prst="rect">
            <a:avLst/>
          </a:prstGeom>
          <a:noFill/>
        </p:spPr>
        <p:txBody>
          <a:bodyPr wrap="square" rtlCol="0">
            <a:spAutoFit/>
          </a:bodyPr>
          <a:lstStyle/>
          <a:p>
            <a:pPr algn="ctr"/>
            <a:r>
              <a:rPr lang="en-GB" sz="1200" dirty="0">
                <a:latin typeface="Futura PT Medium" panose="020B0602020204020303" pitchFamily="34" charset="0"/>
              </a:rPr>
              <a:t>© 2022 Z Cares Social Care Consulting Ltd.</a:t>
            </a:r>
          </a:p>
          <a:p>
            <a:pPr algn="ctr"/>
            <a:r>
              <a:rPr lang="en-GB" sz="1200" dirty="0">
                <a:latin typeface="Futura PT Medium" panose="020B0602020204020303" pitchFamily="34" charset="0"/>
              </a:rPr>
              <a:t>For use by the purchasing service only.</a:t>
            </a:r>
          </a:p>
        </p:txBody>
      </p:sp>
    </p:spTree>
    <p:extLst>
      <p:ext uri="{BB962C8B-B14F-4D97-AF65-F5344CB8AC3E}">
        <p14:creationId xmlns:p14="http://schemas.microsoft.com/office/powerpoint/2010/main" val="3414701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7304CE-6D19-4959-BF7B-5721148E6CE7}"/>
              </a:ext>
            </a:extLst>
          </p:cNvPr>
          <p:cNvSpPr>
            <a:spLocks noGrp="1"/>
          </p:cNvSpPr>
          <p:nvPr>
            <p:ph idx="1"/>
          </p:nvPr>
        </p:nvSpPr>
        <p:spPr>
          <a:xfrm>
            <a:off x="838200" y="776614"/>
            <a:ext cx="10515600" cy="5400349"/>
          </a:xfrm>
        </p:spPr>
        <p:txBody>
          <a:bodyPr>
            <a:normAutofit/>
          </a:bodyPr>
          <a:lstStyle/>
          <a:p>
            <a:r>
              <a:rPr lang="en-GB" sz="3200" dirty="0">
                <a:latin typeface="Futura PT Medium" panose="020B0602020204020303" pitchFamily="34" charset="0"/>
              </a:rPr>
              <a:t>Where possible, products should be supplied in packaging with a pump dispenser so you can avoid touching it altogether.</a:t>
            </a:r>
          </a:p>
          <a:p>
            <a:r>
              <a:rPr lang="en-GB" sz="3200" dirty="0">
                <a:latin typeface="Futura PT Medium" panose="020B0602020204020303" pitchFamily="34" charset="0"/>
              </a:rPr>
              <a:t>If this isn’t possible, and you need to use quite a lot of product, to prevent the contamination risk from “double dipping” you should take the required amount from the pot with a clean teaspoon or spatula, and put it in a suitable vessel like a clean ramekin or medicine pot.</a:t>
            </a:r>
          </a:p>
          <a:p>
            <a:r>
              <a:rPr lang="en-GB" sz="3200" dirty="0">
                <a:latin typeface="Futura PT Medium" panose="020B0602020204020303" pitchFamily="34" charset="0"/>
              </a:rPr>
              <a:t>If there’s no specific measurement given, follow the instructions carefully and don’t over-apply the product - this can also cause other problems such as excess barrier cream reducing the absorbency of incontinence pads and sheets.</a:t>
            </a:r>
          </a:p>
        </p:txBody>
      </p:sp>
    </p:spTree>
    <p:extLst>
      <p:ext uri="{BB962C8B-B14F-4D97-AF65-F5344CB8AC3E}">
        <p14:creationId xmlns:p14="http://schemas.microsoft.com/office/powerpoint/2010/main" val="3136949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7304CE-6D19-4959-BF7B-5721148E6CE7}"/>
              </a:ext>
            </a:extLst>
          </p:cNvPr>
          <p:cNvSpPr>
            <a:spLocks noGrp="1"/>
          </p:cNvSpPr>
          <p:nvPr>
            <p:ph idx="1"/>
          </p:nvPr>
        </p:nvSpPr>
        <p:spPr>
          <a:xfrm>
            <a:off x="838200" y="901874"/>
            <a:ext cx="10515600" cy="5400349"/>
          </a:xfrm>
        </p:spPr>
        <p:txBody>
          <a:bodyPr>
            <a:normAutofit/>
          </a:bodyPr>
          <a:lstStyle/>
          <a:p>
            <a:r>
              <a:rPr lang="en-GB" sz="3200" dirty="0">
                <a:latin typeface="Futura PT Medium" panose="020B0602020204020303" pitchFamily="34" charset="0"/>
              </a:rPr>
              <a:t>Emollients should be applied by smoothing them into the skin along the line of hair growth, rather than rubbing them in.</a:t>
            </a:r>
          </a:p>
          <a:p>
            <a:r>
              <a:rPr lang="en-GB" sz="3200" dirty="0">
                <a:latin typeface="Futura PT Medium" panose="020B0602020204020303" pitchFamily="34" charset="0"/>
              </a:rPr>
              <a:t>If you are also applying a prescribed topical medicine (such as a corticosteroid) after you have applied an emollient, you must leave a gap of at least 15-30 mins after the emollient before applying the medicine.</a:t>
            </a:r>
          </a:p>
          <a:p>
            <a:r>
              <a:rPr lang="en-GB" sz="3200" dirty="0">
                <a:latin typeface="Futura PT Medium" panose="020B0602020204020303" pitchFamily="34" charset="0"/>
              </a:rPr>
              <a:t>Emollient products shouldn’t be shared with other people for obvious infection control reasons.</a:t>
            </a:r>
          </a:p>
          <a:p>
            <a:r>
              <a:rPr lang="en-GB" sz="3200" dirty="0">
                <a:latin typeface="Futura PT Medium" panose="020B0602020204020303" pitchFamily="34" charset="0"/>
              </a:rPr>
              <a:t>Gloves used during emollient application must be clean and freshly changed just before application.</a:t>
            </a:r>
          </a:p>
        </p:txBody>
      </p:sp>
    </p:spTree>
    <p:extLst>
      <p:ext uri="{BB962C8B-B14F-4D97-AF65-F5344CB8AC3E}">
        <p14:creationId xmlns:p14="http://schemas.microsoft.com/office/powerpoint/2010/main" val="1700622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3FA29-90B2-404C-A84A-D2257E7F4EEC}"/>
              </a:ext>
            </a:extLst>
          </p:cNvPr>
          <p:cNvSpPr>
            <a:spLocks noGrp="1"/>
          </p:cNvSpPr>
          <p:nvPr>
            <p:ph type="title"/>
          </p:nvPr>
        </p:nvSpPr>
        <p:spPr/>
        <p:txBody>
          <a:bodyPr/>
          <a:lstStyle/>
          <a:p>
            <a:pPr algn="ctr"/>
            <a:r>
              <a:rPr lang="en-GB" dirty="0">
                <a:latin typeface="Futura PT Heavy" panose="020B0802020204020303" pitchFamily="34" charset="0"/>
              </a:rPr>
              <a:t>Question for discussion</a:t>
            </a:r>
          </a:p>
        </p:txBody>
      </p:sp>
      <p:sp>
        <p:nvSpPr>
          <p:cNvPr id="3" name="Content Placeholder 2">
            <a:extLst>
              <a:ext uri="{FF2B5EF4-FFF2-40B4-BE49-F238E27FC236}">
                <a16:creationId xmlns:a16="http://schemas.microsoft.com/office/drawing/2014/main" id="{F73F1381-6800-46C4-93F7-BD3B6311A5F2}"/>
              </a:ext>
            </a:extLst>
          </p:cNvPr>
          <p:cNvSpPr>
            <a:spLocks noGrp="1"/>
          </p:cNvSpPr>
          <p:nvPr>
            <p:ph idx="1"/>
          </p:nvPr>
        </p:nvSpPr>
        <p:spPr>
          <a:xfrm>
            <a:off x="838200" y="1825625"/>
            <a:ext cx="10515600" cy="4074134"/>
          </a:xfrm>
        </p:spPr>
        <p:txBody>
          <a:bodyPr>
            <a:normAutofit/>
          </a:bodyPr>
          <a:lstStyle/>
          <a:p>
            <a:pPr marL="0" indent="0">
              <a:lnSpc>
                <a:spcPct val="150000"/>
              </a:lnSpc>
              <a:buNone/>
            </a:pPr>
            <a:r>
              <a:rPr lang="en-GB" sz="4800" dirty="0">
                <a:latin typeface="Futura PT Heavy" panose="020B0802020204020303" pitchFamily="34" charset="0"/>
              </a:rPr>
              <a:t>Which types of products do you think might be dangerous, and why?</a:t>
            </a:r>
          </a:p>
        </p:txBody>
      </p:sp>
    </p:spTree>
    <p:extLst>
      <p:ext uri="{BB962C8B-B14F-4D97-AF65-F5344CB8AC3E}">
        <p14:creationId xmlns:p14="http://schemas.microsoft.com/office/powerpoint/2010/main" val="3052507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3FA29-90B2-404C-A84A-D2257E7F4EEC}"/>
              </a:ext>
            </a:extLst>
          </p:cNvPr>
          <p:cNvSpPr>
            <a:spLocks noGrp="1"/>
          </p:cNvSpPr>
          <p:nvPr>
            <p:ph type="title"/>
          </p:nvPr>
        </p:nvSpPr>
        <p:spPr/>
        <p:txBody>
          <a:bodyPr/>
          <a:lstStyle/>
          <a:p>
            <a:pPr algn="ctr"/>
            <a:r>
              <a:rPr lang="en-GB" dirty="0">
                <a:latin typeface="Futura PT Heavy" panose="020B0802020204020303" pitchFamily="34" charset="0"/>
              </a:rPr>
              <a:t>Question for discussion</a:t>
            </a:r>
          </a:p>
        </p:txBody>
      </p:sp>
      <p:sp>
        <p:nvSpPr>
          <p:cNvPr id="3" name="Content Placeholder 2">
            <a:extLst>
              <a:ext uri="{FF2B5EF4-FFF2-40B4-BE49-F238E27FC236}">
                <a16:creationId xmlns:a16="http://schemas.microsoft.com/office/drawing/2014/main" id="{F73F1381-6800-46C4-93F7-BD3B6311A5F2}"/>
              </a:ext>
            </a:extLst>
          </p:cNvPr>
          <p:cNvSpPr>
            <a:spLocks noGrp="1"/>
          </p:cNvSpPr>
          <p:nvPr>
            <p:ph idx="1"/>
          </p:nvPr>
        </p:nvSpPr>
        <p:spPr>
          <a:xfrm>
            <a:off x="737992" y="2237440"/>
            <a:ext cx="10515600" cy="2383120"/>
          </a:xfrm>
        </p:spPr>
        <p:txBody>
          <a:bodyPr>
            <a:normAutofit/>
          </a:bodyPr>
          <a:lstStyle/>
          <a:p>
            <a:pPr marL="0" indent="0">
              <a:lnSpc>
                <a:spcPct val="150000"/>
              </a:lnSpc>
              <a:buNone/>
            </a:pPr>
            <a:r>
              <a:rPr lang="en-GB" sz="4800" dirty="0">
                <a:solidFill>
                  <a:srgbClr val="B00058"/>
                </a:solidFill>
                <a:latin typeface="Futura PT Heavy" panose="020B0802020204020303" pitchFamily="34" charset="0"/>
              </a:rPr>
              <a:t>They are </a:t>
            </a:r>
            <a:r>
              <a:rPr lang="en-GB" sz="4800" i="1" dirty="0">
                <a:solidFill>
                  <a:srgbClr val="B00058"/>
                </a:solidFill>
                <a:latin typeface="Futura PT Heavy" panose="020B0802020204020303" pitchFamily="34" charset="0"/>
              </a:rPr>
              <a:t>all</a:t>
            </a:r>
            <a:r>
              <a:rPr lang="en-GB" sz="4800" dirty="0">
                <a:solidFill>
                  <a:srgbClr val="B00058"/>
                </a:solidFill>
                <a:latin typeface="Futura PT Heavy" panose="020B0802020204020303" pitchFamily="34" charset="0"/>
              </a:rPr>
              <a:t> potentially dangerous in a personal fire!</a:t>
            </a:r>
          </a:p>
          <a:p>
            <a:pPr marL="0" indent="0" algn="r">
              <a:lnSpc>
                <a:spcPct val="100000"/>
              </a:lnSpc>
              <a:buNone/>
            </a:pPr>
            <a:endParaRPr lang="en-GB" sz="3600" dirty="0">
              <a:latin typeface="Futura PT Medium" panose="020B0602020204020303" pitchFamily="34" charset="0"/>
            </a:endParaRPr>
          </a:p>
          <a:p>
            <a:pPr marL="0" indent="0" algn="r">
              <a:lnSpc>
                <a:spcPct val="100000"/>
              </a:lnSpc>
              <a:buNone/>
            </a:pPr>
            <a:endParaRPr lang="en-GB" sz="3600" dirty="0">
              <a:latin typeface="Futura PT Medium" panose="020B0602020204020303" pitchFamily="34" charset="0"/>
            </a:endParaRPr>
          </a:p>
        </p:txBody>
      </p:sp>
    </p:spTree>
    <p:extLst>
      <p:ext uri="{BB962C8B-B14F-4D97-AF65-F5344CB8AC3E}">
        <p14:creationId xmlns:p14="http://schemas.microsoft.com/office/powerpoint/2010/main" val="621222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F80AE-B0E7-47BC-BC8A-50BBA9B9E376}"/>
              </a:ext>
            </a:extLst>
          </p:cNvPr>
          <p:cNvSpPr>
            <a:spLocks noGrp="1"/>
          </p:cNvSpPr>
          <p:nvPr>
            <p:ph type="title"/>
          </p:nvPr>
        </p:nvSpPr>
        <p:spPr>
          <a:xfrm>
            <a:off x="838199" y="341943"/>
            <a:ext cx="10515600" cy="674535"/>
          </a:xfrm>
        </p:spPr>
        <p:txBody>
          <a:bodyPr>
            <a:normAutofit/>
          </a:bodyPr>
          <a:lstStyle/>
          <a:p>
            <a:pPr marL="0" indent="0" algn="ctr">
              <a:lnSpc>
                <a:spcPct val="100000"/>
              </a:lnSpc>
            </a:pPr>
            <a:r>
              <a:rPr lang="en-GB" sz="2800" dirty="0">
                <a:latin typeface="Futura PT Medium" panose="020B0602020204020303" pitchFamily="34" charset="0"/>
              </a:rPr>
              <a:t>The following video was made by researchers at Anglia Ruskin University.</a:t>
            </a:r>
            <a:endParaRPr lang="en-GB" sz="2800" dirty="0"/>
          </a:p>
        </p:txBody>
      </p:sp>
      <p:sp>
        <p:nvSpPr>
          <p:cNvPr id="3" name="Content Placeholder 2">
            <a:extLst>
              <a:ext uri="{FF2B5EF4-FFF2-40B4-BE49-F238E27FC236}">
                <a16:creationId xmlns:a16="http://schemas.microsoft.com/office/drawing/2014/main" id="{B0601936-1ED1-25EB-54E8-88C4EF9000DD}"/>
              </a:ext>
            </a:extLst>
          </p:cNvPr>
          <p:cNvSpPr>
            <a:spLocks noGrp="1"/>
          </p:cNvSpPr>
          <p:nvPr>
            <p:ph idx="1"/>
          </p:nvPr>
        </p:nvSpPr>
        <p:spPr>
          <a:xfrm>
            <a:off x="688408" y="1016478"/>
            <a:ext cx="10815181" cy="1440496"/>
          </a:xfrm>
        </p:spPr>
        <p:txBody>
          <a:bodyPr>
            <a:normAutofit/>
          </a:bodyPr>
          <a:lstStyle/>
          <a:p>
            <a:pPr marL="0" indent="0" algn="ctr">
              <a:buNone/>
              <a:tabLst>
                <a:tab pos="3770313" algn="l"/>
              </a:tabLst>
            </a:pPr>
            <a:r>
              <a:rPr lang="en-GB" sz="4400" dirty="0">
                <a:solidFill>
                  <a:srgbClr val="B00058"/>
                </a:solidFill>
                <a:latin typeface="Futura PT Heavy" panose="020B0802020204020303" pitchFamily="34" charset="0"/>
              </a:rPr>
              <a:t>Which of the fabric samples tested in the video do you think will catch fire first?</a:t>
            </a:r>
          </a:p>
        </p:txBody>
      </p:sp>
      <p:pic>
        <p:nvPicPr>
          <p:cNvPr id="5" name="Picture 4" descr="A picture containing indoor, bathroom, wall, scene&#10;&#10;Description automatically generated">
            <a:extLst>
              <a:ext uri="{FF2B5EF4-FFF2-40B4-BE49-F238E27FC236}">
                <a16:creationId xmlns:a16="http://schemas.microsoft.com/office/drawing/2014/main" id="{D2196293-8AD5-3EF5-215A-BFDFDA9024E9}"/>
              </a:ext>
            </a:extLst>
          </p:cNvPr>
          <p:cNvPicPr>
            <a:picLocks noChangeAspect="1"/>
          </p:cNvPicPr>
          <p:nvPr/>
        </p:nvPicPr>
        <p:blipFill rotWithShape="1">
          <a:blip r:embed="rId2">
            <a:extLst>
              <a:ext uri="{28A0092B-C50C-407E-A947-70E740481C1C}">
                <a14:useLocalDpi xmlns:a14="http://schemas.microsoft.com/office/drawing/2010/main" val="0"/>
              </a:ext>
            </a:extLst>
          </a:blip>
          <a:srcRect l="-271" t="38889" r="271" b="-4106"/>
          <a:stretch/>
        </p:blipFill>
        <p:spPr>
          <a:xfrm>
            <a:off x="250872" y="2448841"/>
            <a:ext cx="11690256" cy="4279508"/>
          </a:xfrm>
          <a:prstGeom prst="rect">
            <a:avLst/>
          </a:prstGeom>
        </p:spPr>
      </p:pic>
      <p:sp>
        <p:nvSpPr>
          <p:cNvPr id="7" name="TextBox 6">
            <a:extLst>
              <a:ext uri="{FF2B5EF4-FFF2-40B4-BE49-F238E27FC236}">
                <a16:creationId xmlns:a16="http://schemas.microsoft.com/office/drawing/2014/main" id="{83252138-29B9-DFAA-DDFC-4D7D1458C2F2}"/>
              </a:ext>
            </a:extLst>
          </p:cNvPr>
          <p:cNvSpPr txBox="1"/>
          <p:nvPr/>
        </p:nvSpPr>
        <p:spPr>
          <a:xfrm>
            <a:off x="1628385" y="4045907"/>
            <a:ext cx="977030" cy="1569660"/>
          </a:xfrm>
          <a:prstGeom prst="rect">
            <a:avLst/>
          </a:prstGeom>
          <a:noFill/>
        </p:spPr>
        <p:txBody>
          <a:bodyPr wrap="square" rtlCol="0">
            <a:spAutoFit/>
          </a:bodyPr>
          <a:lstStyle/>
          <a:p>
            <a:r>
              <a:rPr lang="en-GB" sz="9600" dirty="0">
                <a:solidFill>
                  <a:schemeClr val="bg1"/>
                </a:solidFill>
                <a:latin typeface="Futura PT Heavy" panose="020B0802020204020303" pitchFamily="34" charset="0"/>
              </a:rPr>
              <a:t>a</a:t>
            </a:r>
          </a:p>
        </p:txBody>
      </p:sp>
      <p:sp>
        <p:nvSpPr>
          <p:cNvPr id="8" name="TextBox 7">
            <a:extLst>
              <a:ext uri="{FF2B5EF4-FFF2-40B4-BE49-F238E27FC236}">
                <a16:creationId xmlns:a16="http://schemas.microsoft.com/office/drawing/2014/main" id="{3BCA15F4-6602-4E0E-54B8-CD1DD14C1E41}"/>
              </a:ext>
            </a:extLst>
          </p:cNvPr>
          <p:cNvSpPr txBox="1"/>
          <p:nvPr/>
        </p:nvSpPr>
        <p:spPr>
          <a:xfrm>
            <a:off x="5807726" y="4045907"/>
            <a:ext cx="977030" cy="1569660"/>
          </a:xfrm>
          <a:prstGeom prst="rect">
            <a:avLst/>
          </a:prstGeom>
          <a:noFill/>
        </p:spPr>
        <p:txBody>
          <a:bodyPr wrap="square" rtlCol="0">
            <a:spAutoFit/>
          </a:bodyPr>
          <a:lstStyle/>
          <a:p>
            <a:r>
              <a:rPr lang="en-GB" sz="9600" dirty="0">
                <a:solidFill>
                  <a:schemeClr val="bg1"/>
                </a:solidFill>
                <a:latin typeface="Futura PT Heavy" panose="020B0802020204020303" pitchFamily="34" charset="0"/>
              </a:rPr>
              <a:t>b</a:t>
            </a:r>
          </a:p>
        </p:txBody>
      </p:sp>
      <p:sp>
        <p:nvSpPr>
          <p:cNvPr id="9" name="TextBox 8">
            <a:extLst>
              <a:ext uri="{FF2B5EF4-FFF2-40B4-BE49-F238E27FC236}">
                <a16:creationId xmlns:a16="http://schemas.microsoft.com/office/drawing/2014/main" id="{28460EDA-0C08-EFF0-5D6D-9695121981C6}"/>
              </a:ext>
            </a:extLst>
          </p:cNvPr>
          <p:cNvSpPr txBox="1"/>
          <p:nvPr/>
        </p:nvSpPr>
        <p:spPr>
          <a:xfrm>
            <a:off x="9749424" y="4045907"/>
            <a:ext cx="977030" cy="1569660"/>
          </a:xfrm>
          <a:prstGeom prst="rect">
            <a:avLst/>
          </a:prstGeom>
          <a:noFill/>
        </p:spPr>
        <p:txBody>
          <a:bodyPr wrap="square" rtlCol="0">
            <a:spAutoFit/>
          </a:bodyPr>
          <a:lstStyle/>
          <a:p>
            <a:r>
              <a:rPr lang="en-GB" sz="9600" dirty="0">
                <a:solidFill>
                  <a:schemeClr val="bg1"/>
                </a:solidFill>
                <a:latin typeface="Futura PT Heavy" panose="020B0802020204020303" pitchFamily="34" charset="0"/>
              </a:rPr>
              <a:t>c</a:t>
            </a:r>
          </a:p>
        </p:txBody>
      </p:sp>
    </p:spTree>
    <p:extLst>
      <p:ext uri="{BB962C8B-B14F-4D97-AF65-F5344CB8AC3E}">
        <p14:creationId xmlns:p14="http://schemas.microsoft.com/office/powerpoint/2010/main" val="405109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t5s.com-Experiment conducted by Anglia Ruskin University researchers">
            <a:hlinkClick r:id="" action="ppaction://media"/>
            <a:extLst>
              <a:ext uri="{FF2B5EF4-FFF2-40B4-BE49-F238E27FC236}">
                <a16:creationId xmlns:a16="http://schemas.microsoft.com/office/drawing/2014/main" id="{F27C44A0-9D43-4922-B066-78C7E6D9399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200" y="693737"/>
            <a:ext cx="9753600" cy="5470525"/>
          </a:xfrm>
          <a:prstGeom prst="rect">
            <a:avLst/>
          </a:prstGeom>
        </p:spPr>
      </p:pic>
    </p:spTree>
    <p:extLst>
      <p:ext uri="{BB962C8B-B14F-4D97-AF65-F5344CB8AC3E}">
        <p14:creationId xmlns:p14="http://schemas.microsoft.com/office/powerpoint/2010/main" val="160524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par>
              <p:cTn/>
            </p:par>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12FBF-608B-4ED6-ACD7-41721ED249C4}"/>
              </a:ext>
            </a:extLst>
          </p:cNvPr>
          <p:cNvSpPr>
            <a:spLocks noGrp="1"/>
          </p:cNvSpPr>
          <p:nvPr>
            <p:ph type="title"/>
          </p:nvPr>
        </p:nvSpPr>
        <p:spPr/>
        <p:txBody>
          <a:bodyPr/>
          <a:lstStyle/>
          <a:p>
            <a:pPr algn="ctr"/>
            <a:r>
              <a:rPr lang="en-GB" dirty="0">
                <a:latin typeface="Futura PT Heavy" panose="020B0802020204020303" pitchFamily="34" charset="0"/>
              </a:rPr>
              <a:t>Are emollients flammable?</a:t>
            </a:r>
          </a:p>
        </p:txBody>
      </p:sp>
      <p:sp>
        <p:nvSpPr>
          <p:cNvPr id="3" name="Content Placeholder 2">
            <a:extLst>
              <a:ext uri="{FF2B5EF4-FFF2-40B4-BE49-F238E27FC236}">
                <a16:creationId xmlns:a16="http://schemas.microsoft.com/office/drawing/2014/main" id="{9D93CFC6-9E64-4BC5-9A5D-90455698F1E9}"/>
              </a:ext>
            </a:extLst>
          </p:cNvPr>
          <p:cNvSpPr>
            <a:spLocks noGrp="1"/>
          </p:cNvSpPr>
          <p:nvPr>
            <p:ph idx="1"/>
          </p:nvPr>
        </p:nvSpPr>
        <p:spPr/>
        <p:txBody>
          <a:bodyPr>
            <a:normAutofit fontScale="70000" lnSpcReduction="20000"/>
          </a:bodyPr>
          <a:lstStyle/>
          <a:p>
            <a:pPr marL="0" indent="0">
              <a:lnSpc>
                <a:spcPct val="150000"/>
              </a:lnSpc>
              <a:buNone/>
            </a:pPr>
            <a:r>
              <a:rPr lang="en-GB" sz="4000" dirty="0">
                <a:solidFill>
                  <a:srgbClr val="0B0C0C"/>
                </a:solidFill>
                <a:latin typeface="Futura PT Medium" panose="020B0602020204020303" pitchFamily="34" charset="0"/>
              </a:rPr>
              <a:t>Emollients can transfer from the skin onto clothing, bedding, dressings, and other fabric. Once there, they can dry onto the fabric and build up over time. In the presence of a naked flame, fabric with emollient dried on is easily ignited.</a:t>
            </a:r>
          </a:p>
          <a:p>
            <a:pPr marL="0" indent="0">
              <a:lnSpc>
                <a:spcPct val="150000"/>
              </a:lnSpc>
              <a:buNone/>
            </a:pPr>
            <a:r>
              <a:rPr lang="en-GB" sz="4000" b="0" i="0" dirty="0">
                <a:solidFill>
                  <a:srgbClr val="0B0C0C"/>
                </a:solidFill>
                <a:effectLst/>
                <a:latin typeface="Futura PT Medium" panose="020B0602020204020303" pitchFamily="34" charset="0"/>
              </a:rPr>
              <a:t>The products are not especially flammable themselves but they act as an accelerant, meaning they increase the speed of ignition and intensity of the fire, when fabric with residue dried on it is ignited.</a:t>
            </a:r>
            <a:endParaRPr lang="en-GB" sz="4000" dirty="0">
              <a:latin typeface="Futura PT Medium" panose="020B0602020204020303" pitchFamily="34" charset="0"/>
            </a:endParaRPr>
          </a:p>
        </p:txBody>
      </p:sp>
    </p:spTree>
    <p:extLst>
      <p:ext uri="{BB962C8B-B14F-4D97-AF65-F5344CB8AC3E}">
        <p14:creationId xmlns:p14="http://schemas.microsoft.com/office/powerpoint/2010/main" val="1680222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D0966-900C-486D-87B2-A2F1BE8003AE}"/>
              </a:ext>
            </a:extLst>
          </p:cNvPr>
          <p:cNvSpPr>
            <a:spLocks noGrp="1"/>
          </p:cNvSpPr>
          <p:nvPr>
            <p:ph type="title"/>
          </p:nvPr>
        </p:nvSpPr>
        <p:spPr/>
        <p:txBody>
          <a:bodyPr/>
          <a:lstStyle/>
          <a:p>
            <a:pPr algn="ctr"/>
            <a:r>
              <a:rPr lang="en-GB" dirty="0">
                <a:latin typeface="Futura PT Heavy" panose="020B0802020204020303" pitchFamily="34" charset="0"/>
              </a:rPr>
              <a:t>Potential Sources of Ignition</a:t>
            </a:r>
          </a:p>
        </p:txBody>
      </p:sp>
      <p:sp>
        <p:nvSpPr>
          <p:cNvPr id="3" name="Content Placeholder 2">
            <a:extLst>
              <a:ext uri="{FF2B5EF4-FFF2-40B4-BE49-F238E27FC236}">
                <a16:creationId xmlns:a16="http://schemas.microsoft.com/office/drawing/2014/main" id="{0EE1BF11-0D78-43B5-8687-F48D5332BA7C}"/>
              </a:ext>
            </a:extLst>
          </p:cNvPr>
          <p:cNvSpPr>
            <a:spLocks noGrp="1"/>
          </p:cNvSpPr>
          <p:nvPr>
            <p:ph sz="half" idx="1"/>
          </p:nvPr>
        </p:nvSpPr>
        <p:spPr>
          <a:xfrm>
            <a:off x="434235" y="1670637"/>
            <a:ext cx="5585566" cy="3064200"/>
          </a:xfrm>
        </p:spPr>
        <p:txBody>
          <a:bodyPr>
            <a:normAutofit fontScale="70000" lnSpcReduction="20000"/>
          </a:bodyPr>
          <a:lstStyle/>
          <a:p>
            <a:pPr>
              <a:lnSpc>
                <a:spcPct val="110000"/>
              </a:lnSpc>
            </a:pPr>
            <a:r>
              <a:rPr lang="en-GB" sz="3500" dirty="0">
                <a:solidFill>
                  <a:srgbClr val="B00058"/>
                </a:solidFill>
                <a:latin typeface="Futura PT Medium" panose="020B0602020204020303" pitchFamily="34" charset="0"/>
              </a:rPr>
              <a:t>Cigarettes, pipes, matches, lighters</a:t>
            </a:r>
          </a:p>
          <a:p>
            <a:pPr>
              <a:lnSpc>
                <a:spcPct val="110000"/>
              </a:lnSpc>
            </a:pPr>
            <a:r>
              <a:rPr lang="en-GB" sz="3500" dirty="0">
                <a:latin typeface="Futura PT Medium" panose="020B0602020204020303" pitchFamily="34" charset="0"/>
              </a:rPr>
              <a:t>Candles, scented oil burners, incense</a:t>
            </a:r>
          </a:p>
          <a:p>
            <a:pPr>
              <a:lnSpc>
                <a:spcPct val="110000"/>
              </a:lnSpc>
            </a:pPr>
            <a:r>
              <a:rPr lang="en-GB" sz="3500" dirty="0">
                <a:latin typeface="Futura PT Medium" panose="020B0602020204020303" pitchFamily="34" charset="0"/>
              </a:rPr>
              <a:t>Reflected sunlight off mirrors, crystal ornaments, glass door handles, etc.</a:t>
            </a:r>
          </a:p>
          <a:p>
            <a:pPr>
              <a:lnSpc>
                <a:spcPct val="110000"/>
              </a:lnSpc>
            </a:pPr>
            <a:r>
              <a:rPr lang="en-GB" sz="3500" dirty="0">
                <a:latin typeface="Futura PT Medium" panose="020B0602020204020303" pitchFamily="34" charset="0"/>
              </a:rPr>
              <a:t>Fireplaces and heaters</a:t>
            </a:r>
          </a:p>
          <a:p>
            <a:pPr>
              <a:lnSpc>
                <a:spcPct val="110000"/>
              </a:lnSpc>
            </a:pPr>
            <a:r>
              <a:rPr lang="en-GB" sz="3500" dirty="0">
                <a:latin typeface="Futura PT Heavy" panose="020B0802020204020303" pitchFamily="34" charset="0"/>
              </a:rPr>
              <a:t>Can you think of any others?</a:t>
            </a:r>
          </a:p>
          <a:p>
            <a:endParaRPr lang="en-GB" dirty="0"/>
          </a:p>
        </p:txBody>
      </p:sp>
      <p:sp>
        <p:nvSpPr>
          <p:cNvPr id="4" name="Content Placeholder 3">
            <a:extLst>
              <a:ext uri="{FF2B5EF4-FFF2-40B4-BE49-F238E27FC236}">
                <a16:creationId xmlns:a16="http://schemas.microsoft.com/office/drawing/2014/main" id="{980C12CD-E264-49D5-BD3C-BE2A07451D96}"/>
              </a:ext>
            </a:extLst>
          </p:cNvPr>
          <p:cNvSpPr>
            <a:spLocks noGrp="1"/>
          </p:cNvSpPr>
          <p:nvPr>
            <p:ph sz="half" idx="2"/>
          </p:nvPr>
        </p:nvSpPr>
        <p:spPr>
          <a:xfrm>
            <a:off x="6172200" y="1515648"/>
            <a:ext cx="5585564" cy="3219189"/>
          </a:xfrm>
        </p:spPr>
        <p:txBody>
          <a:bodyPr>
            <a:normAutofit fontScale="70000" lnSpcReduction="20000"/>
          </a:bodyPr>
          <a:lstStyle/>
          <a:p>
            <a:pPr marL="0" indent="0">
              <a:lnSpc>
                <a:spcPct val="120000"/>
              </a:lnSpc>
              <a:buNone/>
            </a:pPr>
            <a:r>
              <a:rPr lang="en-GB" sz="3200" dirty="0">
                <a:solidFill>
                  <a:srgbClr val="B00058"/>
                </a:solidFill>
                <a:latin typeface="Futura PT Heavy" panose="020B0802020204020303" pitchFamily="34" charset="0"/>
              </a:rPr>
              <a:t>Care homes are exempt from the rules about indoor smoking, as someone’s room is considered their home.</a:t>
            </a:r>
          </a:p>
          <a:p>
            <a:pPr marL="0" indent="0">
              <a:lnSpc>
                <a:spcPct val="120000"/>
              </a:lnSpc>
              <a:buNone/>
            </a:pPr>
            <a:r>
              <a:rPr lang="en-GB" sz="3200" dirty="0">
                <a:solidFill>
                  <a:srgbClr val="B00058"/>
                </a:solidFill>
                <a:latin typeface="Futura PT Heavy" panose="020B0802020204020303" pitchFamily="34" charset="0"/>
              </a:rPr>
              <a:t>However, like most private landlords, services often ban smoking as a condition of renting the room out in the first place. Communal areas are affected by the smoking ban.</a:t>
            </a:r>
          </a:p>
        </p:txBody>
      </p:sp>
    </p:spTree>
    <p:extLst>
      <p:ext uri="{BB962C8B-B14F-4D97-AF65-F5344CB8AC3E}">
        <p14:creationId xmlns:p14="http://schemas.microsoft.com/office/powerpoint/2010/main" val="287372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D0966-900C-486D-87B2-A2F1BE8003AE}"/>
              </a:ext>
            </a:extLst>
          </p:cNvPr>
          <p:cNvSpPr>
            <a:spLocks noGrp="1"/>
          </p:cNvSpPr>
          <p:nvPr>
            <p:ph type="title"/>
          </p:nvPr>
        </p:nvSpPr>
        <p:spPr/>
        <p:txBody>
          <a:bodyPr/>
          <a:lstStyle/>
          <a:p>
            <a:pPr algn="ctr"/>
            <a:r>
              <a:rPr lang="en-GB" dirty="0">
                <a:latin typeface="Futura PT Heavy" panose="020B0802020204020303" pitchFamily="34" charset="0"/>
              </a:rPr>
              <a:t>Potential Sources of Ignition</a:t>
            </a:r>
          </a:p>
        </p:txBody>
      </p:sp>
      <p:sp>
        <p:nvSpPr>
          <p:cNvPr id="3" name="Content Placeholder 2">
            <a:extLst>
              <a:ext uri="{FF2B5EF4-FFF2-40B4-BE49-F238E27FC236}">
                <a16:creationId xmlns:a16="http://schemas.microsoft.com/office/drawing/2014/main" id="{0EE1BF11-0D78-43B5-8687-F48D5332BA7C}"/>
              </a:ext>
            </a:extLst>
          </p:cNvPr>
          <p:cNvSpPr>
            <a:spLocks noGrp="1"/>
          </p:cNvSpPr>
          <p:nvPr>
            <p:ph sz="half" idx="1"/>
          </p:nvPr>
        </p:nvSpPr>
        <p:spPr>
          <a:xfrm>
            <a:off x="434235" y="1670637"/>
            <a:ext cx="5585566" cy="3064200"/>
          </a:xfrm>
        </p:spPr>
        <p:txBody>
          <a:bodyPr>
            <a:normAutofit fontScale="70000" lnSpcReduction="20000"/>
          </a:bodyPr>
          <a:lstStyle/>
          <a:p>
            <a:pPr>
              <a:lnSpc>
                <a:spcPct val="110000"/>
              </a:lnSpc>
            </a:pPr>
            <a:r>
              <a:rPr lang="en-GB" sz="3500" dirty="0">
                <a:solidFill>
                  <a:srgbClr val="B00058"/>
                </a:solidFill>
                <a:latin typeface="Futura PT Medium" panose="020B0602020204020303" pitchFamily="34" charset="0"/>
              </a:rPr>
              <a:t>Cigarettes, pipes, matches, lighters</a:t>
            </a:r>
          </a:p>
          <a:p>
            <a:pPr>
              <a:lnSpc>
                <a:spcPct val="110000"/>
              </a:lnSpc>
            </a:pPr>
            <a:r>
              <a:rPr lang="en-GB" sz="3500" dirty="0">
                <a:latin typeface="Futura PT Medium" panose="020B0602020204020303" pitchFamily="34" charset="0"/>
              </a:rPr>
              <a:t>Candles, scented oil burners, incense</a:t>
            </a:r>
          </a:p>
          <a:p>
            <a:pPr>
              <a:lnSpc>
                <a:spcPct val="110000"/>
              </a:lnSpc>
            </a:pPr>
            <a:r>
              <a:rPr lang="en-GB" sz="3500" dirty="0">
                <a:latin typeface="Futura PT Medium" panose="020B0602020204020303" pitchFamily="34" charset="0"/>
              </a:rPr>
              <a:t>Reflected sunlight off mirrors, crystal ornaments, glass door handles, etc.</a:t>
            </a:r>
          </a:p>
          <a:p>
            <a:pPr>
              <a:lnSpc>
                <a:spcPct val="110000"/>
              </a:lnSpc>
            </a:pPr>
            <a:r>
              <a:rPr lang="en-GB" sz="3500" dirty="0">
                <a:latin typeface="Futura PT Medium" panose="020B0602020204020303" pitchFamily="34" charset="0"/>
              </a:rPr>
              <a:t>Fireplaces and heaters</a:t>
            </a:r>
          </a:p>
          <a:p>
            <a:pPr>
              <a:lnSpc>
                <a:spcPct val="110000"/>
              </a:lnSpc>
            </a:pPr>
            <a:r>
              <a:rPr lang="en-GB" sz="3500" dirty="0">
                <a:latin typeface="Futura PT Heavy" panose="020B0802020204020303" pitchFamily="34" charset="0"/>
              </a:rPr>
              <a:t>Can you think of any others?</a:t>
            </a:r>
          </a:p>
          <a:p>
            <a:endParaRPr lang="en-GB" dirty="0"/>
          </a:p>
        </p:txBody>
      </p:sp>
      <p:sp>
        <p:nvSpPr>
          <p:cNvPr id="4" name="Content Placeholder 3">
            <a:extLst>
              <a:ext uri="{FF2B5EF4-FFF2-40B4-BE49-F238E27FC236}">
                <a16:creationId xmlns:a16="http://schemas.microsoft.com/office/drawing/2014/main" id="{980C12CD-E264-49D5-BD3C-BE2A07451D96}"/>
              </a:ext>
            </a:extLst>
          </p:cNvPr>
          <p:cNvSpPr>
            <a:spLocks noGrp="1"/>
          </p:cNvSpPr>
          <p:nvPr>
            <p:ph sz="half" idx="2"/>
          </p:nvPr>
        </p:nvSpPr>
        <p:spPr>
          <a:xfrm>
            <a:off x="6172200" y="1515648"/>
            <a:ext cx="5585564" cy="3219189"/>
          </a:xfrm>
        </p:spPr>
        <p:txBody>
          <a:bodyPr>
            <a:normAutofit fontScale="70000" lnSpcReduction="20000"/>
          </a:bodyPr>
          <a:lstStyle/>
          <a:p>
            <a:pPr marL="0" indent="0">
              <a:lnSpc>
                <a:spcPct val="120000"/>
              </a:lnSpc>
              <a:buNone/>
            </a:pPr>
            <a:r>
              <a:rPr lang="en-GB" sz="3200" dirty="0">
                <a:solidFill>
                  <a:srgbClr val="B00058"/>
                </a:solidFill>
                <a:latin typeface="Futura PT Heavy" panose="020B0802020204020303" pitchFamily="34" charset="0"/>
              </a:rPr>
              <a:t>Care homes are exempt from the rules about indoor smoking, as someone’s room is considered their home.</a:t>
            </a:r>
          </a:p>
          <a:p>
            <a:pPr marL="0" indent="0">
              <a:lnSpc>
                <a:spcPct val="120000"/>
              </a:lnSpc>
              <a:buNone/>
            </a:pPr>
            <a:r>
              <a:rPr lang="en-GB" sz="3200" dirty="0">
                <a:solidFill>
                  <a:srgbClr val="B00058"/>
                </a:solidFill>
                <a:latin typeface="Futura PT Heavy" panose="020B0802020204020303" pitchFamily="34" charset="0"/>
              </a:rPr>
              <a:t>However, like most private landlords, services often ban smoking as a condition of renting the room out in the first place. Communal areas are affected by the smoking ban.</a:t>
            </a:r>
          </a:p>
        </p:txBody>
      </p:sp>
      <p:sp>
        <p:nvSpPr>
          <p:cNvPr id="5" name="Text Box 2">
            <a:extLst>
              <a:ext uri="{FF2B5EF4-FFF2-40B4-BE49-F238E27FC236}">
                <a16:creationId xmlns:a16="http://schemas.microsoft.com/office/drawing/2014/main" id="{9FC349E5-DBFF-22E2-434F-0B4C7A3D54C8}"/>
              </a:ext>
            </a:extLst>
          </p:cNvPr>
          <p:cNvSpPr txBox="1">
            <a:spLocks noChangeArrowheads="1"/>
          </p:cNvSpPr>
          <p:nvPr/>
        </p:nvSpPr>
        <p:spPr bwMode="auto">
          <a:xfrm>
            <a:off x="434235" y="4734838"/>
            <a:ext cx="11323529" cy="1914940"/>
          </a:xfrm>
          <a:prstGeom prst="rect">
            <a:avLst/>
          </a:prstGeom>
          <a:solidFill>
            <a:schemeClr val="accent5">
              <a:lumMod val="50000"/>
            </a:schemeClr>
          </a:solidFill>
          <a:ln>
            <a:noFill/>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spcBef>
                <a:spcPct val="0"/>
              </a:spcBef>
              <a:spcAft>
                <a:spcPct val="0"/>
              </a:spcAft>
              <a:buClrTx/>
              <a:buSzTx/>
              <a:buFontTx/>
              <a:buNone/>
              <a:tabLst/>
            </a:pPr>
            <a:r>
              <a:rPr lang="en-GB" altLang="en-US" sz="2400" dirty="0">
                <a:solidFill>
                  <a:schemeClr val="bg1"/>
                </a:solidFill>
                <a:latin typeface="Futura PT Heavy" panose="020B0802020204020303" pitchFamily="34" charset="0"/>
              </a:rPr>
              <a:t>“These sort of incidents are not as rare as you would think. I've seen everything from sparkly doorknobs and crystal balls to glass fishbowls and Nutella jars containing crystals starting fires.”</a:t>
            </a:r>
            <a:br>
              <a:rPr lang="en-GB" altLang="en-US" sz="2400" dirty="0">
                <a:solidFill>
                  <a:schemeClr val="bg1"/>
                </a:solidFill>
                <a:latin typeface="Futura PT Heavy" panose="020B0802020204020303" pitchFamily="34" charset="0"/>
              </a:rPr>
            </a:br>
            <a:br>
              <a:rPr lang="en-GB" altLang="en-US" sz="2400" dirty="0">
                <a:solidFill>
                  <a:schemeClr val="bg1"/>
                </a:solidFill>
                <a:latin typeface="Futura PT Heavy" panose="020B0802020204020303" pitchFamily="34" charset="0"/>
              </a:rPr>
            </a:br>
            <a:r>
              <a:rPr lang="en-GB" altLang="en-US" sz="2000" i="1" dirty="0">
                <a:solidFill>
                  <a:schemeClr val="bg1"/>
                </a:solidFill>
                <a:latin typeface="Futura PT Heavy" panose="020B0802020204020303" pitchFamily="34" charset="0"/>
              </a:rPr>
              <a:t>(Charlie Pugsley, head of the London Fire Brigade's fire investigation team, in 2018.)</a:t>
            </a:r>
            <a:endParaRPr lang="en-US" altLang="en-US" sz="2400" i="1" dirty="0">
              <a:solidFill>
                <a:schemeClr val="bg1"/>
              </a:solidFill>
              <a:latin typeface="Futura PT Heavy" panose="020B0802020204020303" pitchFamily="34" charset="0"/>
            </a:endParaRPr>
          </a:p>
        </p:txBody>
      </p:sp>
    </p:spTree>
    <p:extLst>
      <p:ext uri="{BB962C8B-B14F-4D97-AF65-F5344CB8AC3E}">
        <p14:creationId xmlns:p14="http://schemas.microsoft.com/office/powerpoint/2010/main" val="687706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toiletry, skin cream, powder&#10;&#10;Description automatically generated">
            <a:extLst>
              <a:ext uri="{FF2B5EF4-FFF2-40B4-BE49-F238E27FC236}">
                <a16:creationId xmlns:a16="http://schemas.microsoft.com/office/drawing/2014/main" id="{78E1E3B9-7ACC-426A-BBDA-AF0875CFAC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791" y="538619"/>
            <a:ext cx="6224209" cy="6319381"/>
          </a:xfrm>
          <a:prstGeom prst="rect">
            <a:avLst/>
          </a:prstGeom>
        </p:spPr>
      </p:pic>
      <p:pic>
        <p:nvPicPr>
          <p:cNvPr id="8" name="Picture 7" descr="A picture containing text, bottle, indoor, close&#10;&#10;Description automatically generated">
            <a:extLst>
              <a:ext uri="{FF2B5EF4-FFF2-40B4-BE49-F238E27FC236}">
                <a16:creationId xmlns:a16="http://schemas.microsoft.com/office/drawing/2014/main" id="{E849678C-3CCC-47F6-BDD7-234348A39C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75965"/>
            <a:ext cx="5507985" cy="5895584"/>
          </a:xfrm>
          <a:prstGeom prst="rect">
            <a:avLst/>
          </a:prstGeom>
        </p:spPr>
      </p:pic>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C3A89B41-3C41-4C46-AB1A-A0BBAF37E873}"/>
                  </a:ext>
                </a:extLst>
              </p14:cNvPr>
              <p14:cNvContentPartPr/>
              <p14:nvPr/>
            </p14:nvContentPartPr>
            <p14:xfrm>
              <a:off x="5677239" y="1975287"/>
              <a:ext cx="644400" cy="81000"/>
            </p14:xfrm>
          </p:contentPart>
        </mc:Choice>
        <mc:Fallback xmlns="">
          <p:pic>
            <p:nvPicPr>
              <p:cNvPr id="12" name="Ink 11">
                <a:extLst>
                  <a:ext uri="{FF2B5EF4-FFF2-40B4-BE49-F238E27FC236}">
                    <a16:creationId xmlns:a16="http://schemas.microsoft.com/office/drawing/2014/main" id="{C3A89B41-3C41-4C46-AB1A-A0BBAF37E873}"/>
                  </a:ext>
                </a:extLst>
              </p:cNvPr>
              <p:cNvPicPr/>
              <p:nvPr/>
            </p:nvPicPr>
            <p:blipFill>
              <a:blip r:embed="rId6"/>
              <a:stretch>
                <a:fillRect/>
              </a:stretch>
            </p:blipFill>
            <p:spPr>
              <a:xfrm>
                <a:off x="5623239" y="1867647"/>
                <a:ext cx="752040" cy="296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7047F2F7-0DF6-4D43-BDE5-44584FBF155C}"/>
                  </a:ext>
                </a:extLst>
              </p14:cNvPr>
              <p14:cNvContentPartPr/>
              <p14:nvPr/>
            </p14:nvContentPartPr>
            <p14:xfrm>
              <a:off x="5568519" y="1670547"/>
              <a:ext cx="583920" cy="771480"/>
            </p14:xfrm>
          </p:contentPart>
        </mc:Choice>
        <mc:Fallback xmlns="">
          <p:pic>
            <p:nvPicPr>
              <p:cNvPr id="13" name="Ink 12">
                <a:extLst>
                  <a:ext uri="{FF2B5EF4-FFF2-40B4-BE49-F238E27FC236}">
                    <a16:creationId xmlns:a16="http://schemas.microsoft.com/office/drawing/2014/main" id="{7047F2F7-0DF6-4D43-BDE5-44584FBF155C}"/>
                  </a:ext>
                </a:extLst>
              </p:cNvPr>
              <p:cNvPicPr/>
              <p:nvPr/>
            </p:nvPicPr>
            <p:blipFill>
              <a:blip r:embed="rId8"/>
              <a:stretch>
                <a:fillRect/>
              </a:stretch>
            </p:blipFill>
            <p:spPr>
              <a:xfrm>
                <a:off x="5514519" y="1562547"/>
                <a:ext cx="691560" cy="987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64F1445E-FA98-4CC0-A59D-8F96BBE37D56}"/>
                  </a:ext>
                </a:extLst>
              </p14:cNvPr>
              <p14:cNvContentPartPr/>
              <p14:nvPr/>
            </p14:nvContentPartPr>
            <p14:xfrm>
              <a:off x="5999439" y="5694150"/>
              <a:ext cx="1013760" cy="43200"/>
            </p14:xfrm>
          </p:contentPart>
        </mc:Choice>
        <mc:Fallback xmlns="">
          <p:pic>
            <p:nvPicPr>
              <p:cNvPr id="14" name="Ink 13">
                <a:extLst>
                  <a:ext uri="{FF2B5EF4-FFF2-40B4-BE49-F238E27FC236}">
                    <a16:creationId xmlns:a16="http://schemas.microsoft.com/office/drawing/2014/main" id="{64F1445E-FA98-4CC0-A59D-8F96BBE37D56}"/>
                  </a:ext>
                </a:extLst>
              </p:cNvPr>
              <p:cNvPicPr/>
              <p:nvPr/>
            </p:nvPicPr>
            <p:blipFill>
              <a:blip r:embed="rId10"/>
              <a:stretch>
                <a:fillRect/>
              </a:stretch>
            </p:blipFill>
            <p:spPr>
              <a:xfrm>
                <a:off x="5945439" y="5586150"/>
                <a:ext cx="1121400" cy="258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877A1D6E-07A5-448F-B258-E1CDF02B4757}"/>
                  </a:ext>
                </a:extLst>
              </p14:cNvPr>
              <p14:cNvContentPartPr/>
              <p14:nvPr/>
            </p14:nvContentPartPr>
            <p14:xfrm>
              <a:off x="6713679" y="5460870"/>
              <a:ext cx="350280" cy="704880"/>
            </p14:xfrm>
          </p:contentPart>
        </mc:Choice>
        <mc:Fallback xmlns="">
          <p:pic>
            <p:nvPicPr>
              <p:cNvPr id="15" name="Ink 14">
                <a:extLst>
                  <a:ext uri="{FF2B5EF4-FFF2-40B4-BE49-F238E27FC236}">
                    <a16:creationId xmlns:a16="http://schemas.microsoft.com/office/drawing/2014/main" id="{877A1D6E-07A5-448F-B258-E1CDF02B4757}"/>
                  </a:ext>
                </a:extLst>
              </p:cNvPr>
              <p:cNvPicPr/>
              <p:nvPr/>
            </p:nvPicPr>
            <p:blipFill>
              <a:blip r:embed="rId12"/>
              <a:stretch>
                <a:fillRect/>
              </a:stretch>
            </p:blipFill>
            <p:spPr>
              <a:xfrm>
                <a:off x="6659679" y="5353230"/>
                <a:ext cx="457920" cy="920520"/>
              </a:xfrm>
              <a:prstGeom prst="rect">
                <a:avLst/>
              </a:prstGeom>
            </p:spPr>
          </p:pic>
        </mc:Fallback>
      </mc:AlternateContent>
      <p:sp>
        <p:nvSpPr>
          <p:cNvPr id="16" name="TextBox 15">
            <a:extLst>
              <a:ext uri="{FF2B5EF4-FFF2-40B4-BE49-F238E27FC236}">
                <a16:creationId xmlns:a16="http://schemas.microsoft.com/office/drawing/2014/main" id="{92B151C3-C5D6-491D-B241-557846C485AF}"/>
              </a:ext>
            </a:extLst>
          </p:cNvPr>
          <p:cNvSpPr txBox="1"/>
          <p:nvPr/>
        </p:nvSpPr>
        <p:spPr>
          <a:xfrm>
            <a:off x="352621" y="6077008"/>
            <a:ext cx="2803496" cy="646331"/>
          </a:xfrm>
          <a:prstGeom prst="rect">
            <a:avLst/>
          </a:prstGeom>
          <a:noFill/>
        </p:spPr>
        <p:txBody>
          <a:bodyPr wrap="square" rtlCol="0">
            <a:spAutoFit/>
          </a:bodyPr>
          <a:lstStyle/>
          <a:p>
            <a:r>
              <a:rPr lang="en-GB" sz="3600" dirty="0" err="1">
                <a:solidFill>
                  <a:schemeClr val="bg1"/>
                </a:solidFill>
                <a:latin typeface="Futura PT Heavy" panose="020B0802020204020303" pitchFamily="34" charset="0"/>
              </a:rPr>
              <a:t>Sudocrem</a:t>
            </a:r>
            <a:endParaRPr lang="en-GB" sz="3600" dirty="0">
              <a:solidFill>
                <a:schemeClr val="bg1"/>
              </a:solidFill>
              <a:latin typeface="Futura PT Heavy" panose="020B0802020204020303" pitchFamily="34" charset="0"/>
            </a:endParaRPr>
          </a:p>
        </p:txBody>
      </p:sp>
      <p:sp>
        <p:nvSpPr>
          <p:cNvPr id="17" name="TextBox 16">
            <a:extLst>
              <a:ext uri="{FF2B5EF4-FFF2-40B4-BE49-F238E27FC236}">
                <a16:creationId xmlns:a16="http://schemas.microsoft.com/office/drawing/2014/main" id="{7D3C3898-1E64-4502-ACAE-94CD39E03CDE}"/>
              </a:ext>
            </a:extLst>
          </p:cNvPr>
          <p:cNvSpPr txBox="1"/>
          <p:nvPr/>
        </p:nvSpPr>
        <p:spPr>
          <a:xfrm>
            <a:off x="9232589" y="5988110"/>
            <a:ext cx="2606790" cy="646331"/>
          </a:xfrm>
          <a:prstGeom prst="rect">
            <a:avLst/>
          </a:prstGeom>
          <a:noFill/>
        </p:spPr>
        <p:txBody>
          <a:bodyPr wrap="square" rtlCol="0">
            <a:spAutoFit/>
          </a:bodyPr>
          <a:lstStyle/>
          <a:p>
            <a:r>
              <a:rPr lang="en-GB" sz="3600" dirty="0" err="1">
                <a:latin typeface="Futura PT Heavy" panose="020B0802020204020303" pitchFamily="34" charset="0"/>
              </a:rPr>
              <a:t>Drapolene</a:t>
            </a:r>
            <a:endParaRPr lang="en-GB" sz="3600" dirty="0">
              <a:latin typeface="Futura PT Heavy" panose="020B0802020204020303" pitchFamily="34" charset="0"/>
            </a:endParaRPr>
          </a:p>
        </p:txBody>
      </p:sp>
      <p:sp>
        <p:nvSpPr>
          <p:cNvPr id="2" name="Title 1">
            <a:extLst>
              <a:ext uri="{FF2B5EF4-FFF2-40B4-BE49-F238E27FC236}">
                <a16:creationId xmlns:a16="http://schemas.microsoft.com/office/drawing/2014/main" id="{80EF1E31-330A-4F70-AEC0-F7AED4FC7709}"/>
              </a:ext>
            </a:extLst>
          </p:cNvPr>
          <p:cNvSpPr>
            <a:spLocks noGrp="1"/>
          </p:cNvSpPr>
          <p:nvPr>
            <p:ph type="title"/>
          </p:nvPr>
        </p:nvSpPr>
        <p:spPr>
          <a:xfrm>
            <a:off x="0" y="155050"/>
            <a:ext cx="6656540" cy="699587"/>
          </a:xfrm>
        </p:spPr>
        <p:txBody>
          <a:bodyPr>
            <a:normAutofit fontScale="90000"/>
          </a:bodyPr>
          <a:lstStyle/>
          <a:p>
            <a:pPr algn="ctr"/>
            <a:r>
              <a:rPr lang="en-GB" dirty="0">
                <a:latin typeface="Futura PT Heavy" panose="020B0802020204020303" pitchFamily="34" charset="0"/>
              </a:rPr>
              <a:t>Warning Label Examples</a:t>
            </a:r>
          </a:p>
        </p:txBody>
      </p:sp>
      <p:pic>
        <p:nvPicPr>
          <p:cNvPr id="19" name="Picture 18" descr="Text&#10;&#10;Description automatically generated">
            <a:extLst>
              <a:ext uri="{FF2B5EF4-FFF2-40B4-BE49-F238E27FC236}">
                <a16:creationId xmlns:a16="http://schemas.microsoft.com/office/drawing/2014/main" id="{53DE44BE-A180-43C9-B348-1CAA00E07AA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05204" y="90820"/>
            <a:ext cx="2864744" cy="1446695"/>
          </a:xfrm>
          <a:prstGeom prst="rect">
            <a:avLst/>
          </a:prstGeom>
        </p:spPr>
      </p:pic>
      <p:pic>
        <p:nvPicPr>
          <p:cNvPr id="21" name="Picture 20" descr="A picture containing text, orange&#10;&#10;Description automatically generated">
            <a:extLst>
              <a:ext uri="{FF2B5EF4-FFF2-40B4-BE49-F238E27FC236}">
                <a16:creationId xmlns:a16="http://schemas.microsoft.com/office/drawing/2014/main" id="{A91B4FA3-1888-4963-850D-65C2D84303B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92872" y="1657314"/>
            <a:ext cx="3677076" cy="635946"/>
          </a:xfrm>
          <a:prstGeom prst="rect">
            <a:avLst/>
          </a:prstGeom>
        </p:spPr>
      </p:pic>
    </p:spTree>
    <p:extLst>
      <p:ext uri="{BB962C8B-B14F-4D97-AF65-F5344CB8AC3E}">
        <p14:creationId xmlns:p14="http://schemas.microsoft.com/office/powerpoint/2010/main" val="4088366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46EF9-BCA1-4522-B913-95B5C04D1A90}"/>
              </a:ext>
            </a:extLst>
          </p:cNvPr>
          <p:cNvSpPr>
            <a:spLocks noGrp="1"/>
          </p:cNvSpPr>
          <p:nvPr>
            <p:ph type="title"/>
          </p:nvPr>
        </p:nvSpPr>
        <p:spPr>
          <a:xfrm>
            <a:off x="762000" y="405791"/>
            <a:ext cx="10515600" cy="1325563"/>
          </a:xfrm>
        </p:spPr>
        <p:txBody>
          <a:bodyPr/>
          <a:lstStyle/>
          <a:p>
            <a:pPr algn="ctr"/>
            <a:r>
              <a:rPr lang="en-GB" dirty="0">
                <a:latin typeface="Futura PT Heavy" panose="020B0802020204020303" pitchFamily="34" charset="0"/>
              </a:rPr>
              <a:t>This Presentation</a:t>
            </a:r>
          </a:p>
        </p:txBody>
      </p:sp>
      <p:sp>
        <p:nvSpPr>
          <p:cNvPr id="3" name="Content Placeholder 2">
            <a:extLst>
              <a:ext uri="{FF2B5EF4-FFF2-40B4-BE49-F238E27FC236}">
                <a16:creationId xmlns:a16="http://schemas.microsoft.com/office/drawing/2014/main" id="{DBB3BAE3-2AD3-4EC8-ABA6-8771C006DFE8}"/>
              </a:ext>
            </a:extLst>
          </p:cNvPr>
          <p:cNvSpPr>
            <a:spLocks noGrp="1"/>
          </p:cNvSpPr>
          <p:nvPr>
            <p:ph sz="half" idx="1"/>
          </p:nvPr>
        </p:nvSpPr>
        <p:spPr>
          <a:xfrm>
            <a:off x="838200" y="1731354"/>
            <a:ext cx="5181600" cy="3310046"/>
          </a:xfrm>
        </p:spPr>
        <p:txBody>
          <a:bodyPr>
            <a:normAutofit fontScale="92500" lnSpcReduction="10000"/>
          </a:bodyPr>
          <a:lstStyle/>
          <a:p>
            <a:pPr marL="0" indent="0">
              <a:buNone/>
            </a:pPr>
            <a:r>
              <a:rPr lang="en-GB" dirty="0">
                <a:latin typeface="Futura PT Heavy" panose="020B0802020204020303" pitchFamily="34" charset="0"/>
              </a:rPr>
              <a:t>Part One – for all staff</a:t>
            </a:r>
          </a:p>
          <a:p>
            <a:endParaRPr lang="en-GB" dirty="0">
              <a:latin typeface="Futura PT Medium" panose="020B0602020204020303" pitchFamily="34" charset="0"/>
            </a:endParaRPr>
          </a:p>
          <a:p>
            <a:r>
              <a:rPr lang="en-GB" sz="2400" dirty="0">
                <a:latin typeface="Futura PT Medium" panose="020B0602020204020303" pitchFamily="34" charset="0"/>
              </a:rPr>
              <a:t>Emollient creams – quick refresher</a:t>
            </a:r>
          </a:p>
          <a:p>
            <a:r>
              <a:rPr lang="en-GB" sz="2400" dirty="0">
                <a:latin typeface="Futura PT Medium" panose="020B0602020204020303" pitchFamily="34" charset="0"/>
              </a:rPr>
              <a:t>Why they are a hazard</a:t>
            </a:r>
          </a:p>
          <a:p>
            <a:r>
              <a:rPr lang="en-GB" sz="2400" dirty="0">
                <a:latin typeface="Futura PT Medium" panose="020B0602020204020303" pitchFamily="34" charset="0"/>
              </a:rPr>
              <a:t>Your responsibilities and rights</a:t>
            </a:r>
          </a:p>
          <a:p>
            <a:r>
              <a:rPr lang="en-GB" sz="2400" dirty="0">
                <a:latin typeface="Futura PT Medium" panose="020B0602020204020303" pitchFamily="34" charset="0"/>
              </a:rPr>
              <a:t>Record keeping</a:t>
            </a:r>
          </a:p>
          <a:p>
            <a:r>
              <a:rPr lang="en-GB" sz="2400" dirty="0">
                <a:latin typeface="Futura PT Medium" panose="020B0602020204020303" pitchFamily="34" charset="0"/>
              </a:rPr>
              <a:t>Reporting</a:t>
            </a:r>
          </a:p>
          <a:p>
            <a:r>
              <a:rPr lang="en-GB" sz="2400" dirty="0">
                <a:latin typeface="Futura PT Medium" panose="020B0602020204020303" pitchFamily="34" charset="0"/>
              </a:rPr>
              <a:t>Inspection guidance</a:t>
            </a:r>
          </a:p>
        </p:txBody>
      </p:sp>
      <p:sp>
        <p:nvSpPr>
          <p:cNvPr id="4" name="Content Placeholder 3">
            <a:extLst>
              <a:ext uri="{FF2B5EF4-FFF2-40B4-BE49-F238E27FC236}">
                <a16:creationId xmlns:a16="http://schemas.microsoft.com/office/drawing/2014/main" id="{077A451A-493C-473D-8280-8DA4A4BBD7CA}"/>
              </a:ext>
            </a:extLst>
          </p:cNvPr>
          <p:cNvSpPr>
            <a:spLocks noGrp="1"/>
          </p:cNvSpPr>
          <p:nvPr>
            <p:ph sz="half" idx="2"/>
          </p:nvPr>
        </p:nvSpPr>
        <p:spPr>
          <a:xfrm>
            <a:off x="6172200" y="1731354"/>
            <a:ext cx="5181600" cy="3310046"/>
          </a:xfrm>
        </p:spPr>
        <p:txBody>
          <a:bodyPr>
            <a:normAutofit fontScale="92500" lnSpcReduction="10000"/>
          </a:bodyPr>
          <a:lstStyle/>
          <a:p>
            <a:pPr marL="0" indent="0">
              <a:buNone/>
            </a:pPr>
            <a:r>
              <a:rPr lang="en-GB" dirty="0">
                <a:latin typeface="Futura PT Heavy" panose="020B0802020204020303" pitchFamily="34" charset="0"/>
              </a:rPr>
              <a:t>Part Two – for assessors, auditors and managers</a:t>
            </a:r>
          </a:p>
          <a:p>
            <a:endParaRPr lang="en-GB" dirty="0">
              <a:latin typeface="Futura PT Medium" panose="020B0602020204020303" pitchFamily="34" charset="0"/>
            </a:endParaRPr>
          </a:p>
          <a:p>
            <a:r>
              <a:rPr lang="en-GB" sz="2400" dirty="0">
                <a:latin typeface="Futura PT Medium" panose="020B0602020204020303" pitchFamily="34" charset="0"/>
              </a:rPr>
              <a:t>What to assess, and how</a:t>
            </a:r>
          </a:p>
          <a:p>
            <a:r>
              <a:rPr lang="en-GB" sz="2400" dirty="0">
                <a:latin typeface="Futura PT Medium" panose="020B0602020204020303" pitchFamily="34" charset="0"/>
              </a:rPr>
              <a:t>Good assessments and care plans</a:t>
            </a:r>
          </a:p>
          <a:p>
            <a:r>
              <a:rPr lang="en-GB" sz="2400" dirty="0">
                <a:latin typeface="Futura PT Medium" panose="020B0602020204020303" pitchFamily="34" charset="0"/>
              </a:rPr>
              <a:t>Auditing of documents and records</a:t>
            </a:r>
          </a:p>
          <a:p>
            <a:r>
              <a:rPr lang="en-GB" sz="2400" dirty="0">
                <a:latin typeface="Futura PT Medium" panose="020B0602020204020303" pitchFamily="34" charset="0"/>
              </a:rPr>
              <a:t>Potential conflicts</a:t>
            </a:r>
          </a:p>
          <a:p>
            <a:r>
              <a:rPr lang="en-GB" sz="2400" dirty="0">
                <a:latin typeface="Futura PT Medium" panose="020B0602020204020303" pitchFamily="34" charset="0"/>
              </a:rPr>
              <a:t>Inspection guidance</a:t>
            </a:r>
          </a:p>
        </p:txBody>
      </p:sp>
      <p:sp>
        <p:nvSpPr>
          <p:cNvPr id="5" name="Title 1">
            <a:extLst>
              <a:ext uri="{FF2B5EF4-FFF2-40B4-BE49-F238E27FC236}">
                <a16:creationId xmlns:a16="http://schemas.microsoft.com/office/drawing/2014/main" id="{C14D37B2-0933-4A92-A38A-478ED178A087}"/>
              </a:ext>
            </a:extLst>
          </p:cNvPr>
          <p:cNvSpPr txBox="1">
            <a:spLocks/>
          </p:cNvSpPr>
          <p:nvPr/>
        </p:nvSpPr>
        <p:spPr>
          <a:xfrm>
            <a:off x="762000" y="5383342"/>
            <a:ext cx="10515600" cy="7014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latin typeface="Futura PT Heavy" panose="020B0802020204020303" pitchFamily="34" charset="0"/>
              </a:rPr>
              <a:t>Handouts - Case Studies and Questions</a:t>
            </a:r>
          </a:p>
        </p:txBody>
      </p:sp>
    </p:spTree>
    <p:extLst>
      <p:ext uri="{BB962C8B-B14F-4D97-AF65-F5344CB8AC3E}">
        <p14:creationId xmlns:p14="http://schemas.microsoft.com/office/powerpoint/2010/main" val="510667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3FA29-90B2-404C-A84A-D2257E7F4EEC}"/>
              </a:ext>
            </a:extLst>
          </p:cNvPr>
          <p:cNvSpPr>
            <a:spLocks noGrp="1"/>
          </p:cNvSpPr>
          <p:nvPr>
            <p:ph type="title"/>
          </p:nvPr>
        </p:nvSpPr>
        <p:spPr/>
        <p:txBody>
          <a:bodyPr/>
          <a:lstStyle/>
          <a:p>
            <a:pPr algn="ctr"/>
            <a:r>
              <a:rPr lang="en-GB" dirty="0">
                <a:latin typeface="Futura PT Heavy" panose="020B0802020204020303" pitchFamily="34" charset="0"/>
              </a:rPr>
              <a:t>Question for discussion</a:t>
            </a:r>
          </a:p>
        </p:txBody>
      </p:sp>
      <p:sp>
        <p:nvSpPr>
          <p:cNvPr id="3" name="Content Placeholder 2">
            <a:extLst>
              <a:ext uri="{FF2B5EF4-FFF2-40B4-BE49-F238E27FC236}">
                <a16:creationId xmlns:a16="http://schemas.microsoft.com/office/drawing/2014/main" id="{F73F1381-6800-46C4-93F7-BD3B6311A5F2}"/>
              </a:ext>
            </a:extLst>
          </p:cNvPr>
          <p:cNvSpPr>
            <a:spLocks noGrp="1"/>
          </p:cNvSpPr>
          <p:nvPr>
            <p:ph idx="1"/>
          </p:nvPr>
        </p:nvSpPr>
        <p:spPr>
          <a:xfrm>
            <a:off x="838199" y="1825625"/>
            <a:ext cx="10773427" cy="4074134"/>
          </a:xfrm>
        </p:spPr>
        <p:txBody>
          <a:bodyPr>
            <a:normAutofit fontScale="92500"/>
          </a:bodyPr>
          <a:lstStyle/>
          <a:p>
            <a:pPr marL="0" indent="0">
              <a:lnSpc>
                <a:spcPct val="150000"/>
              </a:lnSpc>
              <a:buNone/>
            </a:pPr>
            <a:r>
              <a:rPr lang="en-GB" sz="4800" dirty="0">
                <a:latin typeface="Futura PT Heavy" panose="020B0802020204020303" pitchFamily="34" charset="0"/>
              </a:rPr>
              <a:t>Why might personal fires be especially dangerous or more likely for people receiving care and support?</a:t>
            </a:r>
          </a:p>
        </p:txBody>
      </p:sp>
    </p:spTree>
    <p:extLst>
      <p:ext uri="{BB962C8B-B14F-4D97-AF65-F5344CB8AC3E}">
        <p14:creationId xmlns:p14="http://schemas.microsoft.com/office/powerpoint/2010/main" val="3002772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AFEE96-4F51-4740-A7F8-36885E8FDB4A}"/>
              </a:ext>
            </a:extLst>
          </p:cNvPr>
          <p:cNvSpPr>
            <a:spLocks noGrp="1"/>
          </p:cNvSpPr>
          <p:nvPr>
            <p:ph idx="1"/>
          </p:nvPr>
        </p:nvSpPr>
        <p:spPr>
          <a:xfrm>
            <a:off x="651092" y="493212"/>
            <a:ext cx="10889815" cy="5871576"/>
          </a:xfrm>
        </p:spPr>
        <p:txBody>
          <a:bodyPr>
            <a:normAutofit lnSpcReduction="10000"/>
          </a:bodyPr>
          <a:lstStyle/>
          <a:p>
            <a:pPr marL="0" indent="0">
              <a:lnSpc>
                <a:spcPct val="100000"/>
              </a:lnSpc>
              <a:buNone/>
            </a:pPr>
            <a:r>
              <a:rPr lang="en-GB" dirty="0">
                <a:latin typeface="Futura PT Heavy" panose="020B0802020204020303" pitchFamily="34" charset="0"/>
              </a:rPr>
              <a:t>Reasons include:</a:t>
            </a:r>
          </a:p>
          <a:p>
            <a:pPr>
              <a:lnSpc>
                <a:spcPct val="100000"/>
              </a:lnSpc>
            </a:pPr>
            <a:r>
              <a:rPr lang="en-GB" dirty="0">
                <a:latin typeface="Futura PT Medium" panose="020B0602020204020303" pitchFamily="34" charset="0"/>
              </a:rPr>
              <a:t>If someone has limited movement, they may not be able to get away from the source of ignition.</a:t>
            </a:r>
          </a:p>
          <a:p>
            <a:pPr>
              <a:lnSpc>
                <a:spcPct val="100000"/>
              </a:lnSpc>
            </a:pPr>
            <a:r>
              <a:rPr lang="en-GB" dirty="0">
                <a:latin typeface="Futura PT Medium" panose="020B0602020204020303" pitchFamily="34" charset="0"/>
              </a:rPr>
              <a:t>They may not have the dexterity be able to deal with a small clothing fire, such as from a lit cigarette.</a:t>
            </a:r>
          </a:p>
          <a:p>
            <a:pPr>
              <a:lnSpc>
                <a:spcPct val="100000"/>
              </a:lnSpc>
            </a:pPr>
            <a:r>
              <a:rPr lang="en-GB" dirty="0">
                <a:latin typeface="Futura PT Medium" panose="020B0602020204020303" pitchFamily="34" charset="0"/>
              </a:rPr>
              <a:t>They may be unable to summon help before they are injured or overcome by smoke.</a:t>
            </a:r>
          </a:p>
          <a:p>
            <a:pPr>
              <a:lnSpc>
                <a:spcPct val="100000"/>
              </a:lnSpc>
            </a:pPr>
            <a:r>
              <a:rPr lang="en-GB" dirty="0">
                <a:latin typeface="Futura PT Medium" panose="020B0602020204020303" pitchFamily="34" charset="0"/>
              </a:rPr>
              <a:t>People with sensory loss may not see or smell a nearby fire before it is too late.</a:t>
            </a:r>
          </a:p>
          <a:p>
            <a:pPr>
              <a:lnSpc>
                <a:spcPct val="100000"/>
              </a:lnSpc>
            </a:pPr>
            <a:r>
              <a:rPr lang="en-GB" dirty="0">
                <a:latin typeface="Futura PT Medium" panose="020B0602020204020303" pitchFamily="34" charset="0"/>
              </a:rPr>
              <a:t>People with lack of sensation may not feel the heat of a fire, even if their skin is directly involved, until it spreads beyond the affected area.</a:t>
            </a:r>
          </a:p>
          <a:p>
            <a:pPr>
              <a:lnSpc>
                <a:spcPct val="100000"/>
              </a:lnSpc>
              <a:tabLst>
                <a:tab pos="8066088" algn="l"/>
              </a:tabLst>
            </a:pPr>
            <a:r>
              <a:rPr lang="en-GB" dirty="0">
                <a:latin typeface="Futura PT Medium" panose="020B0602020204020303" pitchFamily="34" charset="0"/>
              </a:rPr>
              <a:t>People with cognitive impairment may not react appropriately to the emergency.</a:t>
            </a:r>
          </a:p>
        </p:txBody>
      </p:sp>
    </p:spTree>
    <p:extLst>
      <p:ext uri="{BB962C8B-B14F-4D97-AF65-F5344CB8AC3E}">
        <p14:creationId xmlns:p14="http://schemas.microsoft.com/office/powerpoint/2010/main" val="851887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7031D-86EB-42EF-A6A3-828DD76D69D8}"/>
              </a:ext>
            </a:extLst>
          </p:cNvPr>
          <p:cNvSpPr>
            <a:spLocks noGrp="1"/>
          </p:cNvSpPr>
          <p:nvPr>
            <p:ph type="title"/>
          </p:nvPr>
        </p:nvSpPr>
        <p:spPr/>
        <p:txBody>
          <a:bodyPr/>
          <a:lstStyle/>
          <a:p>
            <a:pPr algn="ctr"/>
            <a:r>
              <a:rPr lang="en-GB" dirty="0">
                <a:latin typeface="Futura PT Heavy" panose="020B0802020204020303" pitchFamily="34" charset="0"/>
              </a:rPr>
              <a:t>Laundry</a:t>
            </a:r>
          </a:p>
        </p:txBody>
      </p:sp>
      <p:sp>
        <p:nvSpPr>
          <p:cNvPr id="3" name="Content Placeholder 2">
            <a:extLst>
              <a:ext uri="{FF2B5EF4-FFF2-40B4-BE49-F238E27FC236}">
                <a16:creationId xmlns:a16="http://schemas.microsoft.com/office/drawing/2014/main" id="{8C9C0FAE-008B-432B-B6F9-36292227BF83}"/>
              </a:ext>
            </a:extLst>
          </p:cNvPr>
          <p:cNvSpPr>
            <a:spLocks noGrp="1"/>
          </p:cNvSpPr>
          <p:nvPr>
            <p:ph idx="1"/>
          </p:nvPr>
        </p:nvSpPr>
        <p:spPr>
          <a:xfrm>
            <a:off x="838200" y="1800573"/>
            <a:ext cx="5136715" cy="4351338"/>
          </a:xfrm>
        </p:spPr>
        <p:txBody>
          <a:bodyPr>
            <a:normAutofit fontScale="92500" lnSpcReduction="10000"/>
          </a:bodyPr>
          <a:lstStyle/>
          <a:p>
            <a:pPr marL="0" indent="0">
              <a:lnSpc>
                <a:spcPct val="110000"/>
              </a:lnSpc>
              <a:buNone/>
            </a:pPr>
            <a:r>
              <a:rPr lang="en-GB" dirty="0">
                <a:latin typeface="Futura PT Medium" panose="020B0602020204020303" pitchFamily="34" charset="0"/>
              </a:rPr>
              <a:t>Changing clothing and bedding frequently and washing at higher temperatures will reduce emollient build up but does not totally remove it – there will always be a residue.</a:t>
            </a:r>
          </a:p>
          <a:p>
            <a:pPr marL="0" indent="0">
              <a:lnSpc>
                <a:spcPct val="110000"/>
              </a:lnSpc>
              <a:buNone/>
            </a:pPr>
            <a:r>
              <a:rPr lang="en-GB" dirty="0">
                <a:latin typeface="Futura PT Medium" panose="020B0602020204020303" pitchFamily="34" charset="0"/>
              </a:rPr>
              <a:t>Emollient affected fabric is also a potential source of laundry fires, so steps need to be taken to reduce that risk, such as avoiding tumble drying and ironing as much as possible.</a:t>
            </a:r>
          </a:p>
        </p:txBody>
      </p:sp>
      <p:pic>
        <p:nvPicPr>
          <p:cNvPr id="5" name="Picture 4" descr="A picture containing person, car, appliance, white goods&#10;&#10;Description automatically generated">
            <a:extLst>
              <a:ext uri="{FF2B5EF4-FFF2-40B4-BE49-F238E27FC236}">
                <a16:creationId xmlns:a16="http://schemas.microsoft.com/office/drawing/2014/main" id="{5872DC50-F180-4EC4-A435-57C3CF43B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7087" y="2137693"/>
            <a:ext cx="5508320" cy="3677097"/>
          </a:xfrm>
          <a:prstGeom prst="rect">
            <a:avLst/>
          </a:prstGeom>
        </p:spPr>
      </p:pic>
    </p:spTree>
    <p:extLst>
      <p:ext uri="{BB962C8B-B14F-4D97-AF65-F5344CB8AC3E}">
        <p14:creationId xmlns:p14="http://schemas.microsoft.com/office/powerpoint/2010/main" val="2563091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70578-B890-4BC9-A458-62A3F075AD55}"/>
              </a:ext>
            </a:extLst>
          </p:cNvPr>
          <p:cNvSpPr>
            <a:spLocks noGrp="1"/>
          </p:cNvSpPr>
          <p:nvPr>
            <p:ph type="title"/>
          </p:nvPr>
        </p:nvSpPr>
        <p:spPr>
          <a:xfrm>
            <a:off x="838200" y="365125"/>
            <a:ext cx="4122107" cy="1325563"/>
          </a:xfrm>
        </p:spPr>
        <p:txBody>
          <a:bodyPr/>
          <a:lstStyle/>
          <a:p>
            <a:r>
              <a:rPr lang="en-GB" dirty="0">
                <a:latin typeface="Futura PT Heavy" panose="020B0802020204020303" pitchFamily="34" charset="0"/>
              </a:rPr>
              <a:t>Don’t forget…</a:t>
            </a:r>
          </a:p>
        </p:txBody>
      </p:sp>
      <p:sp>
        <p:nvSpPr>
          <p:cNvPr id="3" name="Content Placeholder 2">
            <a:extLst>
              <a:ext uri="{FF2B5EF4-FFF2-40B4-BE49-F238E27FC236}">
                <a16:creationId xmlns:a16="http://schemas.microsoft.com/office/drawing/2014/main" id="{3DDC9BE6-3447-497C-8B06-5C837F4911AA}"/>
              </a:ext>
            </a:extLst>
          </p:cNvPr>
          <p:cNvSpPr>
            <a:spLocks noGrp="1"/>
          </p:cNvSpPr>
          <p:nvPr>
            <p:ph sz="half" idx="1"/>
          </p:nvPr>
        </p:nvSpPr>
        <p:spPr>
          <a:xfrm>
            <a:off x="838200" y="1553227"/>
            <a:ext cx="5499970" cy="4623736"/>
          </a:xfrm>
        </p:spPr>
        <p:txBody>
          <a:bodyPr>
            <a:normAutofit fontScale="92500"/>
          </a:bodyPr>
          <a:lstStyle/>
          <a:p>
            <a:pPr marL="0" indent="0">
              <a:buNone/>
            </a:pPr>
            <a:r>
              <a:rPr lang="en-GB" sz="3200" dirty="0">
                <a:latin typeface="Futura PT Medium" panose="020B0602020204020303" pitchFamily="34" charset="0"/>
              </a:rPr>
              <a:t>Throws, cushion covers and </a:t>
            </a:r>
            <a:r>
              <a:rPr lang="en-GB" sz="3200" dirty="0">
                <a:latin typeface="Futura PT Heavy" panose="020B0802020204020303" pitchFamily="34" charset="0"/>
              </a:rPr>
              <a:t>antimacassars</a:t>
            </a:r>
            <a:r>
              <a:rPr lang="en-GB" sz="3200" dirty="0">
                <a:latin typeface="Futura PT Medium" panose="020B0602020204020303" pitchFamily="34" charset="0"/>
              </a:rPr>
              <a:t> will need to be laundered frequently too.</a:t>
            </a:r>
          </a:p>
          <a:p>
            <a:pPr marL="0" indent="0">
              <a:buNone/>
            </a:pPr>
            <a:r>
              <a:rPr lang="en-GB" sz="3200" dirty="0">
                <a:latin typeface="Futura PT Medium" panose="020B0602020204020303" pitchFamily="34" charset="0"/>
              </a:rPr>
              <a:t>People may need to get more items like hats, dressing gowns and housecoats to ensure they are always available when needed.</a:t>
            </a:r>
          </a:p>
          <a:p>
            <a:pPr marL="0" indent="0">
              <a:buNone/>
            </a:pPr>
            <a:r>
              <a:rPr lang="en-GB" sz="3200" dirty="0">
                <a:latin typeface="Futura PT Medium" panose="020B0602020204020303" pitchFamily="34" charset="0"/>
              </a:rPr>
              <a:t>People’s needs could change according to the season – e.g. sunscreen use in summer.</a:t>
            </a:r>
          </a:p>
        </p:txBody>
      </p:sp>
      <p:pic>
        <p:nvPicPr>
          <p:cNvPr id="6" name="Picture 5" descr="A picture containing indoor, colorful, orange, bedclothes&#10;&#10;Description automatically generated">
            <a:extLst>
              <a:ext uri="{FF2B5EF4-FFF2-40B4-BE49-F238E27FC236}">
                <a16:creationId xmlns:a16="http://schemas.microsoft.com/office/drawing/2014/main" id="{70BBF500-89DC-4CF7-BB10-98CC403D34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9322" y="1027906"/>
            <a:ext cx="4298843" cy="5149057"/>
          </a:xfrm>
          <a:prstGeom prst="rect">
            <a:avLst/>
          </a:prstGeom>
        </p:spPr>
      </p:pic>
      <mc:AlternateContent xmlns:mc="http://schemas.openxmlformats.org/markup-compatibility/2006" xmlns:p14="http://schemas.microsoft.com/office/powerpoint/2010/main">
        <mc:Choice Requires="p14">
          <p:contentPart p14:bwMode="auto" r:id="rId3">
            <p14:nvContentPartPr>
              <p14:cNvPr id="21" name="Ink 20">
                <a:extLst>
                  <a:ext uri="{FF2B5EF4-FFF2-40B4-BE49-F238E27FC236}">
                    <a16:creationId xmlns:a16="http://schemas.microsoft.com/office/drawing/2014/main" id="{D4DB9089-C235-439F-97DA-12C745A65D0A}"/>
                  </a:ext>
                </a:extLst>
              </p14:cNvPr>
              <p14:cNvContentPartPr/>
              <p14:nvPr/>
            </p14:nvContentPartPr>
            <p14:xfrm>
              <a:off x="6912399" y="673950"/>
              <a:ext cx="3848760" cy="2509920"/>
            </p14:xfrm>
          </p:contentPart>
        </mc:Choice>
        <mc:Fallback xmlns="">
          <p:pic>
            <p:nvPicPr>
              <p:cNvPr id="21" name="Ink 20">
                <a:extLst>
                  <a:ext uri="{FF2B5EF4-FFF2-40B4-BE49-F238E27FC236}">
                    <a16:creationId xmlns:a16="http://schemas.microsoft.com/office/drawing/2014/main" id="{D4DB9089-C235-439F-97DA-12C745A65D0A}"/>
                  </a:ext>
                </a:extLst>
              </p:cNvPr>
              <p:cNvPicPr/>
              <p:nvPr/>
            </p:nvPicPr>
            <p:blipFill>
              <a:blip r:embed="rId4"/>
              <a:stretch>
                <a:fillRect/>
              </a:stretch>
            </p:blipFill>
            <p:spPr>
              <a:xfrm>
                <a:off x="6849759" y="611310"/>
                <a:ext cx="3974400" cy="2635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3" name="Ink 22">
                <a:extLst>
                  <a:ext uri="{FF2B5EF4-FFF2-40B4-BE49-F238E27FC236}">
                    <a16:creationId xmlns:a16="http://schemas.microsoft.com/office/drawing/2014/main" id="{7931E8D2-96F0-41FD-AAD8-33AA16061E12}"/>
                  </a:ext>
                </a:extLst>
              </p14:cNvPr>
              <p14:cNvContentPartPr/>
              <p14:nvPr/>
            </p14:nvContentPartPr>
            <p14:xfrm>
              <a:off x="939999" y="2166510"/>
              <a:ext cx="2504160" cy="100800"/>
            </p14:xfrm>
          </p:contentPart>
        </mc:Choice>
        <mc:Fallback xmlns="">
          <p:pic>
            <p:nvPicPr>
              <p:cNvPr id="23" name="Ink 22">
                <a:extLst>
                  <a:ext uri="{FF2B5EF4-FFF2-40B4-BE49-F238E27FC236}">
                    <a16:creationId xmlns:a16="http://schemas.microsoft.com/office/drawing/2014/main" id="{7931E8D2-96F0-41FD-AAD8-33AA16061E12}"/>
                  </a:ext>
                </a:extLst>
              </p:cNvPr>
              <p:cNvPicPr/>
              <p:nvPr/>
            </p:nvPicPr>
            <p:blipFill>
              <a:blip r:embed="rId6"/>
              <a:stretch>
                <a:fillRect/>
              </a:stretch>
            </p:blipFill>
            <p:spPr>
              <a:xfrm>
                <a:off x="886359" y="2058870"/>
                <a:ext cx="2611800" cy="316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4" name="Ink 23">
                <a:extLst>
                  <a:ext uri="{FF2B5EF4-FFF2-40B4-BE49-F238E27FC236}">
                    <a16:creationId xmlns:a16="http://schemas.microsoft.com/office/drawing/2014/main" id="{63C83F9B-D16E-4F20-B0B5-7F596D72C643}"/>
                  </a:ext>
                </a:extLst>
              </p14:cNvPr>
              <p14:cNvContentPartPr/>
              <p14:nvPr/>
            </p14:nvContentPartPr>
            <p14:xfrm>
              <a:off x="5198079" y="1652070"/>
              <a:ext cx="1620720" cy="214200"/>
            </p14:xfrm>
          </p:contentPart>
        </mc:Choice>
        <mc:Fallback xmlns="">
          <p:pic>
            <p:nvPicPr>
              <p:cNvPr id="24" name="Ink 23">
                <a:extLst>
                  <a:ext uri="{FF2B5EF4-FFF2-40B4-BE49-F238E27FC236}">
                    <a16:creationId xmlns:a16="http://schemas.microsoft.com/office/drawing/2014/main" id="{63C83F9B-D16E-4F20-B0B5-7F596D72C643}"/>
                  </a:ext>
                </a:extLst>
              </p:cNvPr>
              <p:cNvPicPr/>
              <p:nvPr/>
            </p:nvPicPr>
            <p:blipFill>
              <a:blip r:embed="rId8"/>
              <a:stretch>
                <a:fillRect/>
              </a:stretch>
            </p:blipFill>
            <p:spPr>
              <a:xfrm>
                <a:off x="5144079" y="1544070"/>
                <a:ext cx="1728360" cy="4298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5" name="Ink 24">
                <a:extLst>
                  <a:ext uri="{FF2B5EF4-FFF2-40B4-BE49-F238E27FC236}">
                    <a16:creationId xmlns:a16="http://schemas.microsoft.com/office/drawing/2014/main" id="{DF1B2A52-8E75-4E69-B14A-FC432C11DCB9}"/>
                  </a:ext>
                </a:extLst>
              </p14:cNvPr>
              <p14:cNvContentPartPr/>
              <p14:nvPr/>
            </p14:nvContentPartPr>
            <p14:xfrm>
              <a:off x="6269079" y="1377750"/>
              <a:ext cx="667440" cy="833400"/>
            </p14:xfrm>
          </p:contentPart>
        </mc:Choice>
        <mc:Fallback xmlns="">
          <p:pic>
            <p:nvPicPr>
              <p:cNvPr id="25" name="Ink 24">
                <a:extLst>
                  <a:ext uri="{FF2B5EF4-FFF2-40B4-BE49-F238E27FC236}">
                    <a16:creationId xmlns:a16="http://schemas.microsoft.com/office/drawing/2014/main" id="{DF1B2A52-8E75-4E69-B14A-FC432C11DCB9}"/>
                  </a:ext>
                </a:extLst>
              </p:cNvPr>
              <p:cNvPicPr/>
              <p:nvPr/>
            </p:nvPicPr>
            <p:blipFill>
              <a:blip r:embed="rId10"/>
              <a:stretch>
                <a:fillRect/>
              </a:stretch>
            </p:blipFill>
            <p:spPr>
              <a:xfrm>
                <a:off x="6215439" y="1269750"/>
                <a:ext cx="775080" cy="1049040"/>
              </a:xfrm>
              <a:prstGeom prst="rect">
                <a:avLst/>
              </a:prstGeom>
            </p:spPr>
          </p:pic>
        </mc:Fallback>
      </mc:AlternateContent>
    </p:spTree>
    <p:extLst>
      <p:ext uri="{BB962C8B-B14F-4D97-AF65-F5344CB8AC3E}">
        <p14:creationId xmlns:p14="http://schemas.microsoft.com/office/powerpoint/2010/main" val="663908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A3E91-C25D-4827-A4CA-3AAD458F80E8}"/>
              </a:ext>
            </a:extLst>
          </p:cNvPr>
          <p:cNvSpPr>
            <a:spLocks noGrp="1"/>
          </p:cNvSpPr>
          <p:nvPr>
            <p:ph type="title"/>
          </p:nvPr>
        </p:nvSpPr>
        <p:spPr/>
        <p:txBody>
          <a:bodyPr/>
          <a:lstStyle/>
          <a:p>
            <a:pPr algn="ctr"/>
            <a:r>
              <a:rPr lang="en-GB" dirty="0">
                <a:latin typeface="Futura PT Heavy" panose="020B0802020204020303" pitchFamily="34" charset="0"/>
              </a:rPr>
              <a:t>Record keeping</a:t>
            </a:r>
          </a:p>
        </p:txBody>
      </p:sp>
      <p:sp>
        <p:nvSpPr>
          <p:cNvPr id="3" name="Content Placeholder 2">
            <a:extLst>
              <a:ext uri="{FF2B5EF4-FFF2-40B4-BE49-F238E27FC236}">
                <a16:creationId xmlns:a16="http://schemas.microsoft.com/office/drawing/2014/main" id="{BAC58B82-96DB-4694-9FCE-45A4469C3DA6}"/>
              </a:ext>
            </a:extLst>
          </p:cNvPr>
          <p:cNvSpPr>
            <a:spLocks noGrp="1"/>
          </p:cNvSpPr>
          <p:nvPr>
            <p:ph sz="half" idx="1"/>
          </p:nvPr>
        </p:nvSpPr>
        <p:spPr/>
        <p:txBody>
          <a:bodyPr>
            <a:normAutofit/>
          </a:bodyPr>
          <a:lstStyle/>
          <a:p>
            <a:pPr marL="0" indent="0">
              <a:buNone/>
            </a:pPr>
            <a:r>
              <a:rPr lang="en-GB" dirty="0">
                <a:latin typeface="Futura PT Medium" panose="020B0602020204020303" pitchFamily="34" charset="0"/>
              </a:rPr>
              <a:t>Only apply products that are listed in the risk assessment and support plan.</a:t>
            </a:r>
          </a:p>
          <a:p>
            <a:r>
              <a:rPr lang="en-GB" dirty="0">
                <a:latin typeface="Futura PT Medium" panose="020B0602020204020303" pitchFamily="34" charset="0"/>
              </a:rPr>
              <a:t>Record prescribed products on a topical MAR chart</a:t>
            </a:r>
          </a:p>
          <a:p>
            <a:r>
              <a:rPr lang="en-GB" dirty="0">
                <a:latin typeface="Futura PT Medium" panose="020B0602020204020303" pitchFamily="34" charset="0"/>
              </a:rPr>
              <a:t>Record other products in the care notes. You need to specify exactly what you have applied to where</a:t>
            </a:r>
          </a:p>
          <a:p>
            <a:r>
              <a:rPr lang="en-GB" dirty="0">
                <a:latin typeface="Futura PT Medium" panose="020B0602020204020303" pitchFamily="34" charset="0"/>
              </a:rPr>
              <a:t>“Do these notes prove I am keeping this person safe?”</a:t>
            </a:r>
          </a:p>
        </p:txBody>
      </p:sp>
      <p:pic>
        <p:nvPicPr>
          <p:cNvPr id="6" name="Picture 5" descr="Text, letter&#10;&#10;Description automatically generated">
            <a:extLst>
              <a:ext uri="{FF2B5EF4-FFF2-40B4-BE49-F238E27FC236}">
                <a16:creationId xmlns:a16="http://schemas.microsoft.com/office/drawing/2014/main" id="{F1BB4561-DB42-4D5B-9B39-279AAAFE457A}"/>
              </a:ext>
            </a:extLst>
          </p:cNvPr>
          <p:cNvPicPr>
            <a:picLocks noChangeAspect="1"/>
          </p:cNvPicPr>
          <p:nvPr/>
        </p:nvPicPr>
        <p:blipFill>
          <a:blip r:embed="rId2">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tretch>
            <a:fillRect/>
          </a:stretch>
        </p:blipFill>
        <p:spPr>
          <a:xfrm>
            <a:off x="6542181" y="1352810"/>
            <a:ext cx="5318235" cy="5348615"/>
          </a:xfrm>
          <a:prstGeom prst="rect">
            <a:avLst/>
          </a:prstGeom>
        </p:spPr>
      </p:pic>
    </p:spTree>
    <p:extLst>
      <p:ext uri="{BB962C8B-B14F-4D97-AF65-F5344CB8AC3E}">
        <p14:creationId xmlns:p14="http://schemas.microsoft.com/office/powerpoint/2010/main" val="4011163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A3E91-C25D-4827-A4CA-3AAD458F80E8}"/>
              </a:ext>
            </a:extLst>
          </p:cNvPr>
          <p:cNvSpPr>
            <a:spLocks noGrp="1"/>
          </p:cNvSpPr>
          <p:nvPr>
            <p:ph type="title"/>
          </p:nvPr>
        </p:nvSpPr>
        <p:spPr/>
        <p:txBody>
          <a:bodyPr/>
          <a:lstStyle/>
          <a:p>
            <a:pPr algn="ctr"/>
            <a:r>
              <a:rPr lang="en-GB" dirty="0">
                <a:latin typeface="Futura PT Heavy" panose="020B0802020204020303" pitchFamily="34" charset="0"/>
              </a:rPr>
              <a:t>Record keeping</a:t>
            </a:r>
          </a:p>
        </p:txBody>
      </p:sp>
      <p:sp>
        <p:nvSpPr>
          <p:cNvPr id="3" name="Content Placeholder 2">
            <a:extLst>
              <a:ext uri="{FF2B5EF4-FFF2-40B4-BE49-F238E27FC236}">
                <a16:creationId xmlns:a16="http://schemas.microsoft.com/office/drawing/2014/main" id="{BAC58B82-96DB-4694-9FCE-45A4469C3DA6}"/>
              </a:ext>
            </a:extLst>
          </p:cNvPr>
          <p:cNvSpPr>
            <a:spLocks noGrp="1"/>
          </p:cNvSpPr>
          <p:nvPr>
            <p:ph sz="half" idx="1"/>
          </p:nvPr>
        </p:nvSpPr>
        <p:spPr/>
        <p:txBody>
          <a:bodyPr>
            <a:normAutofit/>
          </a:bodyPr>
          <a:lstStyle/>
          <a:p>
            <a:pPr marL="0" indent="0">
              <a:buNone/>
            </a:pPr>
            <a:r>
              <a:rPr lang="en-GB" dirty="0">
                <a:latin typeface="Futura PT Medium" panose="020B0602020204020303" pitchFamily="34" charset="0"/>
              </a:rPr>
              <a:t>Only apply products that are listed in the risk assessment and support plan.</a:t>
            </a:r>
          </a:p>
          <a:p>
            <a:r>
              <a:rPr lang="en-GB" dirty="0">
                <a:latin typeface="Futura PT Medium" panose="020B0602020204020303" pitchFamily="34" charset="0"/>
              </a:rPr>
              <a:t>Record prescribed products on a topical MAR chart</a:t>
            </a:r>
          </a:p>
          <a:p>
            <a:r>
              <a:rPr lang="en-GB" dirty="0">
                <a:latin typeface="Futura PT Medium" panose="020B0602020204020303" pitchFamily="34" charset="0"/>
              </a:rPr>
              <a:t>Record other products in the care notes. You need to specify exactly what you have applied to where</a:t>
            </a:r>
          </a:p>
          <a:p>
            <a:r>
              <a:rPr lang="en-GB" dirty="0">
                <a:latin typeface="Futura PT Medium" panose="020B0602020204020303" pitchFamily="34" charset="0"/>
              </a:rPr>
              <a:t>“Do these notes prove I am keeping this person safe?”</a:t>
            </a:r>
          </a:p>
        </p:txBody>
      </p:sp>
      <p:pic>
        <p:nvPicPr>
          <p:cNvPr id="6" name="Picture 5" descr="Text, letter&#10;&#10;Description automatically generated">
            <a:extLst>
              <a:ext uri="{FF2B5EF4-FFF2-40B4-BE49-F238E27FC236}">
                <a16:creationId xmlns:a16="http://schemas.microsoft.com/office/drawing/2014/main" id="{F1BB4561-DB42-4D5B-9B39-279AAAFE457A}"/>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tretch>
            <a:fillRect/>
          </a:stretch>
        </p:blipFill>
        <p:spPr>
          <a:xfrm>
            <a:off x="6542181" y="1352810"/>
            <a:ext cx="5318235" cy="5348615"/>
          </a:xfrm>
          <a:prstGeom prst="rect">
            <a:avLst/>
          </a:prstGeom>
        </p:spPr>
      </p:pic>
      <p:sp>
        <p:nvSpPr>
          <p:cNvPr id="16" name="TextBox 15">
            <a:extLst>
              <a:ext uri="{FF2B5EF4-FFF2-40B4-BE49-F238E27FC236}">
                <a16:creationId xmlns:a16="http://schemas.microsoft.com/office/drawing/2014/main" id="{807CB3C4-108C-4A77-8B58-9E17C99E1230}"/>
              </a:ext>
            </a:extLst>
          </p:cNvPr>
          <p:cNvSpPr txBox="1"/>
          <p:nvPr/>
        </p:nvSpPr>
        <p:spPr>
          <a:xfrm>
            <a:off x="6989765" y="1826514"/>
            <a:ext cx="4263676" cy="4401205"/>
          </a:xfrm>
          <a:prstGeom prst="rect">
            <a:avLst/>
          </a:prstGeom>
          <a:noFill/>
        </p:spPr>
        <p:txBody>
          <a:bodyPr wrap="square" rtlCol="0">
            <a:spAutoFit/>
          </a:bodyPr>
          <a:lstStyle/>
          <a:p>
            <a:r>
              <a:rPr lang="en-GB" sz="4000" dirty="0">
                <a:solidFill>
                  <a:srgbClr val="B00058"/>
                </a:solidFill>
                <a:latin typeface="Futura PT Heavy" panose="020B0802020204020303" pitchFamily="34" charset="0"/>
              </a:rPr>
              <a:t>If your handwritten records are unreadable, then the answer to this question is always NO!</a:t>
            </a:r>
          </a:p>
        </p:txBody>
      </p:sp>
      <mc:AlternateContent xmlns:mc="http://schemas.openxmlformats.org/markup-compatibility/2006" xmlns:p14="http://schemas.microsoft.com/office/powerpoint/2010/main">
        <mc:Choice Requires="p14">
          <p:contentPart p14:bwMode="auto" r:id="rId4">
            <p14:nvContentPartPr>
              <p14:cNvPr id="17" name="Ink 16">
                <a:extLst>
                  <a:ext uri="{FF2B5EF4-FFF2-40B4-BE49-F238E27FC236}">
                    <a16:creationId xmlns:a16="http://schemas.microsoft.com/office/drawing/2014/main" id="{AB3DB870-E046-4910-A609-CACFDD88297E}"/>
                  </a:ext>
                </a:extLst>
              </p14:cNvPr>
              <p14:cNvContentPartPr/>
              <p14:nvPr/>
            </p14:nvContentPartPr>
            <p14:xfrm>
              <a:off x="1202439" y="5485710"/>
              <a:ext cx="3870360" cy="51840"/>
            </p14:xfrm>
          </p:contentPart>
        </mc:Choice>
        <mc:Fallback xmlns="">
          <p:pic>
            <p:nvPicPr>
              <p:cNvPr id="17" name="Ink 16">
                <a:extLst>
                  <a:ext uri="{FF2B5EF4-FFF2-40B4-BE49-F238E27FC236}">
                    <a16:creationId xmlns:a16="http://schemas.microsoft.com/office/drawing/2014/main" id="{AB3DB870-E046-4910-A609-CACFDD88297E}"/>
                  </a:ext>
                </a:extLst>
              </p:cNvPr>
              <p:cNvPicPr/>
              <p:nvPr/>
            </p:nvPicPr>
            <p:blipFill>
              <a:blip r:embed="rId5"/>
              <a:stretch>
                <a:fillRect/>
              </a:stretch>
            </p:blipFill>
            <p:spPr>
              <a:xfrm>
                <a:off x="1148439" y="5378070"/>
                <a:ext cx="3978000" cy="267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6322BFC9-9D79-486C-96F9-93BAEF347DB7}"/>
                  </a:ext>
                </a:extLst>
              </p14:cNvPr>
              <p14:cNvContentPartPr/>
              <p14:nvPr/>
            </p14:nvContentPartPr>
            <p14:xfrm>
              <a:off x="1058079" y="5887110"/>
              <a:ext cx="3827520" cy="360"/>
            </p14:xfrm>
          </p:contentPart>
        </mc:Choice>
        <mc:Fallback xmlns="">
          <p:pic>
            <p:nvPicPr>
              <p:cNvPr id="18" name="Ink 17">
                <a:extLst>
                  <a:ext uri="{FF2B5EF4-FFF2-40B4-BE49-F238E27FC236}">
                    <a16:creationId xmlns:a16="http://schemas.microsoft.com/office/drawing/2014/main" id="{6322BFC9-9D79-486C-96F9-93BAEF347DB7}"/>
                  </a:ext>
                </a:extLst>
              </p:cNvPr>
              <p:cNvPicPr/>
              <p:nvPr/>
            </p:nvPicPr>
            <p:blipFill>
              <a:blip r:embed="rId7"/>
              <a:stretch>
                <a:fillRect/>
              </a:stretch>
            </p:blipFill>
            <p:spPr>
              <a:xfrm>
                <a:off x="1004079" y="5779110"/>
                <a:ext cx="3935160" cy="216000"/>
              </a:xfrm>
              <a:prstGeom prst="rect">
                <a:avLst/>
              </a:prstGeom>
            </p:spPr>
          </p:pic>
        </mc:Fallback>
      </mc:AlternateContent>
    </p:spTree>
    <p:extLst>
      <p:ext uri="{BB962C8B-B14F-4D97-AF65-F5344CB8AC3E}">
        <p14:creationId xmlns:p14="http://schemas.microsoft.com/office/powerpoint/2010/main" val="406835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C8AB9-84D8-47A9-9AD3-9FB9F399CA95}"/>
              </a:ext>
            </a:extLst>
          </p:cNvPr>
          <p:cNvSpPr>
            <a:spLocks noGrp="1"/>
          </p:cNvSpPr>
          <p:nvPr>
            <p:ph type="title"/>
          </p:nvPr>
        </p:nvSpPr>
        <p:spPr>
          <a:xfrm>
            <a:off x="838199" y="1199367"/>
            <a:ext cx="10710797" cy="4459266"/>
          </a:xfrm>
        </p:spPr>
        <p:txBody>
          <a:bodyPr>
            <a:normAutofit/>
          </a:bodyPr>
          <a:lstStyle/>
          <a:p>
            <a:pPr>
              <a:lnSpc>
                <a:spcPct val="150000"/>
              </a:lnSpc>
            </a:pPr>
            <a:r>
              <a:rPr lang="en-GB" dirty="0">
                <a:latin typeface="Futura PT Heavy" panose="020B0802020204020303" pitchFamily="34" charset="0"/>
              </a:rPr>
              <a:t>The vast majority of people are not in any danger because of their emollient use, and the benefits usually far outweigh the risks.</a:t>
            </a:r>
          </a:p>
        </p:txBody>
      </p:sp>
      <mc:AlternateContent xmlns:mc="http://schemas.openxmlformats.org/markup-compatibility/2006">
        <mc:Choice xmlns:p14="http://schemas.microsoft.com/office/powerpoint/2010/main" Requires="p14">
          <p:contentPart p14:bwMode="auto" r:id="rId2">
            <p14:nvContentPartPr>
              <p14:cNvPr id="27" name="Ink 26">
                <a:extLst>
                  <a:ext uri="{FF2B5EF4-FFF2-40B4-BE49-F238E27FC236}">
                    <a16:creationId xmlns:a16="http://schemas.microsoft.com/office/drawing/2014/main" id="{85C87E85-0632-8E90-7C1C-434799375E9D}"/>
                  </a:ext>
                </a:extLst>
              </p14:cNvPr>
              <p14:cNvContentPartPr/>
              <p14:nvPr/>
            </p14:nvContentPartPr>
            <p14:xfrm>
              <a:off x="851439" y="2304602"/>
              <a:ext cx="10651680" cy="51840"/>
            </p14:xfrm>
          </p:contentPart>
        </mc:Choice>
        <mc:Fallback>
          <p:pic>
            <p:nvPicPr>
              <p:cNvPr id="27" name="Ink 26">
                <a:extLst>
                  <a:ext uri="{FF2B5EF4-FFF2-40B4-BE49-F238E27FC236}">
                    <a16:creationId xmlns:a16="http://schemas.microsoft.com/office/drawing/2014/main" id="{85C87E85-0632-8E90-7C1C-434799375E9D}"/>
                  </a:ext>
                </a:extLst>
              </p:cNvPr>
              <p:cNvPicPr/>
              <p:nvPr/>
            </p:nvPicPr>
            <p:blipFill>
              <a:blip r:embed="rId3"/>
              <a:stretch>
                <a:fillRect/>
              </a:stretch>
            </p:blipFill>
            <p:spPr>
              <a:xfrm>
                <a:off x="797439" y="2196962"/>
                <a:ext cx="10759320" cy="26748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29" name="Ink 28">
                <a:extLst>
                  <a:ext uri="{FF2B5EF4-FFF2-40B4-BE49-F238E27FC236}">
                    <a16:creationId xmlns:a16="http://schemas.microsoft.com/office/drawing/2014/main" id="{6D5DD2AB-EE43-9659-3331-806C7FDC5B54}"/>
                  </a:ext>
                </a:extLst>
              </p14:cNvPr>
              <p14:cNvContentPartPr/>
              <p14:nvPr/>
            </p14:nvContentPartPr>
            <p14:xfrm>
              <a:off x="733719" y="3281642"/>
              <a:ext cx="10263960" cy="176760"/>
            </p14:xfrm>
          </p:contentPart>
        </mc:Choice>
        <mc:Fallback>
          <p:pic>
            <p:nvPicPr>
              <p:cNvPr id="29" name="Ink 28">
                <a:extLst>
                  <a:ext uri="{FF2B5EF4-FFF2-40B4-BE49-F238E27FC236}">
                    <a16:creationId xmlns:a16="http://schemas.microsoft.com/office/drawing/2014/main" id="{6D5DD2AB-EE43-9659-3331-806C7FDC5B54}"/>
                  </a:ext>
                </a:extLst>
              </p:cNvPr>
              <p:cNvPicPr/>
              <p:nvPr/>
            </p:nvPicPr>
            <p:blipFill>
              <a:blip r:embed="rId5"/>
              <a:stretch>
                <a:fillRect/>
              </a:stretch>
            </p:blipFill>
            <p:spPr>
              <a:xfrm>
                <a:off x="680079" y="3173642"/>
                <a:ext cx="10371600" cy="3924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32" name="Ink 31">
                <a:extLst>
                  <a:ext uri="{FF2B5EF4-FFF2-40B4-BE49-F238E27FC236}">
                    <a16:creationId xmlns:a16="http://schemas.microsoft.com/office/drawing/2014/main" id="{58CD1E73-DD5B-1482-C516-AC6FD8F11CDC}"/>
                  </a:ext>
                </a:extLst>
              </p14:cNvPr>
              <p14:cNvContentPartPr/>
              <p14:nvPr/>
            </p14:nvContentPartPr>
            <p14:xfrm>
              <a:off x="587919" y="4470362"/>
              <a:ext cx="11038320" cy="101880"/>
            </p14:xfrm>
          </p:contentPart>
        </mc:Choice>
        <mc:Fallback>
          <p:pic>
            <p:nvPicPr>
              <p:cNvPr id="32" name="Ink 31">
                <a:extLst>
                  <a:ext uri="{FF2B5EF4-FFF2-40B4-BE49-F238E27FC236}">
                    <a16:creationId xmlns:a16="http://schemas.microsoft.com/office/drawing/2014/main" id="{58CD1E73-DD5B-1482-C516-AC6FD8F11CDC}"/>
                  </a:ext>
                </a:extLst>
              </p:cNvPr>
              <p:cNvPicPr/>
              <p:nvPr/>
            </p:nvPicPr>
            <p:blipFill>
              <a:blip r:embed="rId7"/>
              <a:stretch>
                <a:fillRect/>
              </a:stretch>
            </p:blipFill>
            <p:spPr>
              <a:xfrm>
                <a:off x="534279" y="4362362"/>
                <a:ext cx="11145960" cy="3175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33" name="Ink 32">
                <a:extLst>
                  <a:ext uri="{FF2B5EF4-FFF2-40B4-BE49-F238E27FC236}">
                    <a16:creationId xmlns:a16="http://schemas.microsoft.com/office/drawing/2014/main" id="{A7E52183-8A46-84E5-E8EA-262B9471D3F4}"/>
                  </a:ext>
                </a:extLst>
              </p14:cNvPr>
              <p14:cNvContentPartPr/>
              <p14:nvPr/>
            </p14:nvContentPartPr>
            <p14:xfrm>
              <a:off x="601239" y="5422202"/>
              <a:ext cx="2561760" cy="26280"/>
            </p14:xfrm>
          </p:contentPart>
        </mc:Choice>
        <mc:Fallback>
          <p:pic>
            <p:nvPicPr>
              <p:cNvPr id="33" name="Ink 32">
                <a:extLst>
                  <a:ext uri="{FF2B5EF4-FFF2-40B4-BE49-F238E27FC236}">
                    <a16:creationId xmlns:a16="http://schemas.microsoft.com/office/drawing/2014/main" id="{A7E52183-8A46-84E5-E8EA-262B9471D3F4}"/>
                  </a:ext>
                </a:extLst>
              </p:cNvPr>
              <p:cNvPicPr/>
              <p:nvPr/>
            </p:nvPicPr>
            <p:blipFill>
              <a:blip r:embed="rId9"/>
              <a:stretch>
                <a:fillRect/>
              </a:stretch>
            </p:blipFill>
            <p:spPr>
              <a:xfrm>
                <a:off x="547239" y="5314562"/>
                <a:ext cx="2669400" cy="241920"/>
              </a:xfrm>
              <a:prstGeom prst="rect">
                <a:avLst/>
              </a:prstGeom>
            </p:spPr>
          </p:pic>
        </mc:Fallback>
      </mc:AlternateContent>
    </p:spTree>
    <p:extLst>
      <p:ext uri="{BB962C8B-B14F-4D97-AF65-F5344CB8AC3E}">
        <p14:creationId xmlns:p14="http://schemas.microsoft.com/office/powerpoint/2010/main" val="2891273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56543-F531-4E1A-861A-79B9B76116A1}"/>
              </a:ext>
            </a:extLst>
          </p:cNvPr>
          <p:cNvSpPr>
            <a:spLocks noGrp="1"/>
          </p:cNvSpPr>
          <p:nvPr>
            <p:ph type="title"/>
          </p:nvPr>
        </p:nvSpPr>
        <p:spPr/>
        <p:txBody>
          <a:bodyPr/>
          <a:lstStyle/>
          <a:p>
            <a:pPr algn="ctr"/>
            <a:r>
              <a:rPr lang="en-GB" dirty="0">
                <a:latin typeface="Futura PT Heavy" panose="020B0802020204020303" pitchFamily="34" charset="0"/>
              </a:rPr>
              <a:t>Supporting people who </a:t>
            </a:r>
            <a:r>
              <a:rPr lang="en-GB" i="1" dirty="0">
                <a:latin typeface="Futura PT Heavy" panose="020B0802020204020303" pitchFamily="34" charset="0"/>
              </a:rPr>
              <a:t>are </a:t>
            </a:r>
            <a:r>
              <a:rPr lang="en-GB" dirty="0">
                <a:latin typeface="Futura PT Heavy" panose="020B0802020204020303" pitchFamily="34" charset="0"/>
              </a:rPr>
              <a:t>at risk</a:t>
            </a:r>
          </a:p>
        </p:txBody>
      </p:sp>
      <p:sp>
        <p:nvSpPr>
          <p:cNvPr id="3" name="Content Placeholder 2">
            <a:extLst>
              <a:ext uri="{FF2B5EF4-FFF2-40B4-BE49-F238E27FC236}">
                <a16:creationId xmlns:a16="http://schemas.microsoft.com/office/drawing/2014/main" id="{F9D414C3-C7C6-4C8D-83C8-11129F2F0F71}"/>
              </a:ext>
            </a:extLst>
          </p:cNvPr>
          <p:cNvSpPr>
            <a:spLocks noGrp="1"/>
          </p:cNvSpPr>
          <p:nvPr>
            <p:ph sz="half" idx="1"/>
          </p:nvPr>
        </p:nvSpPr>
        <p:spPr>
          <a:xfrm>
            <a:off x="838198" y="1820583"/>
            <a:ext cx="5181600" cy="4000033"/>
          </a:xfrm>
        </p:spPr>
        <p:txBody>
          <a:bodyPr>
            <a:normAutofit fontScale="92500"/>
          </a:bodyPr>
          <a:lstStyle/>
          <a:p>
            <a:pPr marL="0" indent="0">
              <a:buNone/>
            </a:pPr>
            <a:r>
              <a:rPr lang="en-GB" sz="3600" dirty="0">
                <a:latin typeface="Futura PT Medium" panose="020B0602020204020303" pitchFamily="34" charset="0"/>
              </a:rPr>
              <a:t>You may be asked to support emollient users in taking risks by exposing themselves to potential sources of ignition.</a:t>
            </a:r>
          </a:p>
          <a:p>
            <a:pPr marL="0" indent="0">
              <a:buNone/>
            </a:pPr>
            <a:r>
              <a:rPr lang="en-GB" sz="3600" dirty="0">
                <a:latin typeface="Futura PT Medium" panose="020B0602020204020303" pitchFamily="34" charset="0"/>
              </a:rPr>
              <a:t>People have the right to take such risks, even if this sometimes seems dangerous or unwise, like smoking.</a:t>
            </a:r>
          </a:p>
        </p:txBody>
      </p:sp>
      <p:pic>
        <p:nvPicPr>
          <p:cNvPr id="8" name="Picture 7" descr="A person smoking a pipe&#10;&#10;Description automatically generated with low confidence">
            <a:extLst>
              <a:ext uri="{FF2B5EF4-FFF2-40B4-BE49-F238E27FC236}">
                <a16:creationId xmlns:a16="http://schemas.microsoft.com/office/drawing/2014/main" id="{47BAA76D-E79C-467A-ABD8-63ABBBEE49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3" y="1975045"/>
            <a:ext cx="5536666" cy="3691111"/>
          </a:xfrm>
          <a:prstGeom prst="rect">
            <a:avLst/>
          </a:prstGeom>
        </p:spPr>
      </p:pic>
    </p:spTree>
    <p:extLst>
      <p:ext uri="{BB962C8B-B14F-4D97-AF65-F5344CB8AC3E}">
        <p14:creationId xmlns:p14="http://schemas.microsoft.com/office/powerpoint/2010/main" val="2902387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38698A-1244-3F8A-E821-F0DEDFB3FB99}"/>
              </a:ext>
            </a:extLst>
          </p:cNvPr>
          <p:cNvSpPr txBox="1"/>
          <p:nvPr/>
        </p:nvSpPr>
        <p:spPr>
          <a:xfrm>
            <a:off x="891435" y="1064712"/>
            <a:ext cx="10409129" cy="5262979"/>
          </a:xfrm>
          <a:prstGeom prst="rect">
            <a:avLst/>
          </a:prstGeom>
          <a:noFill/>
        </p:spPr>
        <p:txBody>
          <a:bodyPr wrap="square" rtlCol="0">
            <a:spAutoFit/>
          </a:bodyPr>
          <a:lstStyle/>
          <a:p>
            <a:r>
              <a:rPr lang="en-GB" sz="4800" kern="1400" dirty="0">
                <a:ln>
                  <a:noFill/>
                </a:ln>
                <a:solidFill>
                  <a:srgbClr val="000000"/>
                </a:solidFill>
                <a:effectLst/>
                <a:latin typeface="Futura PT Heavy" panose="020B0802020204020303" pitchFamily="34" charset="0"/>
              </a:rPr>
              <a:t>It is important to recognise that whilst smoking is of course an addiction, it is also a source of comfort to many people and should never be spoken of as a deficiency or failing on their part. </a:t>
            </a:r>
          </a:p>
          <a:p>
            <a:endParaRPr lang="en-GB" sz="4800" dirty="0"/>
          </a:p>
        </p:txBody>
      </p:sp>
    </p:spTree>
    <p:extLst>
      <p:ext uri="{BB962C8B-B14F-4D97-AF65-F5344CB8AC3E}">
        <p14:creationId xmlns:p14="http://schemas.microsoft.com/office/powerpoint/2010/main" val="480673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49737FB-7CA6-426A-93D0-4CE4B4885E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0871" y="212943"/>
            <a:ext cx="2568388" cy="353234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itle 1">
            <a:extLst>
              <a:ext uri="{FF2B5EF4-FFF2-40B4-BE49-F238E27FC236}">
                <a16:creationId xmlns:a16="http://schemas.microsoft.com/office/drawing/2014/main" id="{69DBDFBC-B596-4D60-872C-45D19E7E55EF}"/>
              </a:ext>
            </a:extLst>
          </p:cNvPr>
          <p:cNvSpPr>
            <a:spLocks noGrp="1"/>
          </p:cNvSpPr>
          <p:nvPr>
            <p:ph type="title"/>
          </p:nvPr>
        </p:nvSpPr>
        <p:spPr>
          <a:xfrm>
            <a:off x="775539" y="225470"/>
            <a:ext cx="7842337" cy="774743"/>
          </a:xfrm>
        </p:spPr>
        <p:txBody>
          <a:bodyPr/>
          <a:lstStyle/>
          <a:p>
            <a:pPr algn="ctr"/>
            <a:r>
              <a:rPr lang="en-GB" dirty="0">
                <a:latin typeface="Futura PT Heavy" panose="020B0802020204020303" pitchFamily="34" charset="0"/>
              </a:rPr>
              <a:t>Safer smoking in care homes</a:t>
            </a:r>
          </a:p>
        </p:txBody>
      </p:sp>
      <p:pic>
        <p:nvPicPr>
          <p:cNvPr id="8" name="Picture 7" descr="A person in a wheelchair&#10;&#10;Description automatically generated with medium confidence">
            <a:extLst>
              <a:ext uri="{FF2B5EF4-FFF2-40B4-BE49-F238E27FC236}">
                <a16:creationId xmlns:a16="http://schemas.microsoft.com/office/drawing/2014/main" id="{E46CB0CB-918B-478E-82DA-5677E4153E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828"/>
            <a:ext cx="4952172" cy="4952172"/>
          </a:xfrm>
          <a:prstGeom prst="rect">
            <a:avLst/>
          </a:prstGeom>
        </p:spPr>
      </p:pic>
      <p:pic>
        <p:nvPicPr>
          <p:cNvPr id="10" name="Picture 9" descr="A picture containing monitor, electronics, case, loudspeaker&#10;&#10;Description automatically generated">
            <a:extLst>
              <a:ext uri="{FF2B5EF4-FFF2-40B4-BE49-F238E27FC236}">
                <a16:creationId xmlns:a16="http://schemas.microsoft.com/office/drawing/2014/main" id="{5C5AE367-8887-4FCE-826D-4AD02DE26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0576" y="1514318"/>
            <a:ext cx="1691700" cy="1691700"/>
          </a:xfrm>
          <a:prstGeom prst="rect">
            <a:avLst/>
          </a:prstGeom>
        </p:spPr>
      </p:pic>
      <p:pic>
        <p:nvPicPr>
          <p:cNvPr id="12" name="Picture 11" descr="A picture containing person, indoor, wall, dessert&#10;&#10;Description automatically generated">
            <a:extLst>
              <a:ext uri="{FF2B5EF4-FFF2-40B4-BE49-F238E27FC236}">
                <a16:creationId xmlns:a16="http://schemas.microsoft.com/office/drawing/2014/main" id="{DC7B17F7-8FAF-4468-BCFC-8F3CDC036A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4339" y="3987645"/>
            <a:ext cx="2466390" cy="2466390"/>
          </a:xfrm>
          <a:prstGeom prst="rect">
            <a:avLst/>
          </a:prstGeom>
        </p:spPr>
      </p:pic>
      <p:sp>
        <p:nvSpPr>
          <p:cNvPr id="13" name="TextBox 12">
            <a:extLst>
              <a:ext uri="{FF2B5EF4-FFF2-40B4-BE49-F238E27FC236}">
                <a16:creationId xmlns:a16="http://schemas.microsoft.com/office/drawing/2014/main" id="{BCE26C6A-5162-4381-85DE-5B8FAF1F43C9}"/>
              </a:ext>
            </a:extLst>
          </p:cNvPr>
          <p:cNvSpPr txBox="1"/>
          <p:nvPr/>
        </p:nvSpPr>
        <p:spPr>
          <a:xfrm>
            <a:off x="4306048" y="1698448"/>
            <a:ext cx="1691700" cy="1323439"/>
          </a:xfrm>
          <a:prstGeom prst="rect">
            <a:avLst/>
          </a:prstGeom>
          <a:noFill/>
        </p:spPr>
        <p:txBody>
          <a:bodyPr wrap="square" rtlCol="0">
            <a:spAutoFit/>
          </a:bodyPr>
          <a:lstStyle/>
          <a:p>
            <a:r>
              <a:rPr lang="en-GB" sz="2000" dirty="0">
                <a:latin typeface="Futura PT Heavy" panose="020B0802020204020303" pitchFamily="34" charset="0"/>
              </a:rPr>
              <a:t>Wall mounted flameless lighter</a:t>
            </a:r>
          </a:p>
        </p:txBody>
      </p:sp>
      <p:sp>
        <p:nvSpPr>
          <p:cNvPr id="16" name="TextBox 15">
            <a:extLst>
              <a:ext uri="{FF2B5EF4-FFF2-40B4-BE49-F238E27FC236}">
                <a16:creationId xmlns:a16="http://schemas.microsoft.com/office/drawing/2014/main" id="{B84ED780-D51F-419D-96A1-4E047A682B4A}"/>
              </a:ext>
            </a:extLst>
          </p:cNvPr>
          <p:cNvSpPr txBox="1"/>
          <p:nvPr/>
        </p:nvSpPr>
        <p:spPr>
          <a:xfrm>
            <a:off x="9534198" y="3745283"/>
            <a:ext cx="2101733" cy="830997"/>
          </a:xfrm>
          <a:prstGeom prst="rect">
            <a:avLst/>
          </a:prstGeom>
          <a:noFill/>
        </p:spPr>
        <p:txBody>
          <a:bodyPr wrap="square" rtlCol="0">
            <a:spAutoFit/>
          </a:bodyPr>
          <a:lstStyle/>
          <a:p>
            <a:r>
              <a:rPr lang="en-GB" sz="2400" dirty="0">
                <a:latin typeface="Futura PT Heavy" panose="020B0802020204020303" pitchFamily="34" charset="0"/>
              </a:rPr>
              <a:t>Accessible signage</a:t>
            </a:r>
          </a:p>
        </p:txBody>
      </p:sp>
      <p:sp>
        <p:nvSpPr>
          <p:cNvPr id="17" name="TextBox 16">
            <a:extLst>
              <a:ext uri="{FF2B5EF4-FFF2-40B4-BE49-F238E27FC236}">
                <a16:creationId xmlns:a16="http://schemas.microsoft.com/office/drawing/2014/main" id="{DA41AE82-07A0-4779-AD35-0BFE66502E42}"/>
              </a:ext>
            </a:extLst>
          </p:cNvPr>
          <p:cNvSpPr txBox="1"/>
          <p:nvPr/>
        </p:nvSpPr>
        <p:spPr>
          <a:xfrm>
            <a:off x="3746151" y="3877579"/>
            <a:ext cx="1691700" cy="830997"/>
          </a:xfrm>
          <a:prstGeom prst="rect">
            <a:avLst/>
          </a:prstGeom>
          <a:noFill/>
        </p:spPr>
        <p:txBody>
          <a:bodyPr wrap="square" rtlCol="0">
            <a:spAutoFit/>
          </a:bodyPr>
          <a:lstStyle/>
          <a:p>
            <a:r>
              <a:rPr lang="en-GB" sz="2400" dirty="0">
                <a:latin typeface="Futura PT Heavy" panose="020B0802020204020303" pitchFamily="34" charset="0"/>
              </a:rPr>
              <a:t>Smoker’s apron</a:t>
            </a:r>
          </a:p>
        </p:txBody>
      </p:sp>
      <p:sp>
        <p:nvSpPr>
          <p:cNvPr id="18" name="TextBox 17">
            <a:extLst>
              <a:ext uri="{FF2B5EF4-FFF2-40B4-BE49-F238E27FC236}">
                <a16:creationId xmlns:a16="http://schemas.microsoft.com/office/drawing/2014/main" id="{B3A0CB44-5032-451B-B8C4-B9F2468A09E7}"/>
              </a:ext>
            </a:extLst>
          </p:cNvPr>
          <p:cNvSpPr txBox="1"/>
          <p:nvPr/>
        </p:nvSpPr>
        <p:spPr>
          <a:xfrm>
            <a:off x="8492616" y="5220840"/>
            <a:ext cx="2789681" cy="1323439"/>
          </a:xfrm>
          <a:prstGeom prst="rect">
            <a:avLst/>
          </a:prstGeom>
          <a:noFill/>
        </p:spPr>
        <p:txBody>
          <a:bodyPr wrap="square" rtlCol="0">
            <a:spAutoFit/>
          </a:bodyPr>
          <a:lstStyle/>
          <a:p>
            <a:r>
              <a:rPr lang="en-GB" sz="2000" dirty="0">
                <a:latin typeface="Futura PT Heavy" panose="020B0802020204020303" pitchFamily="34" charset="0"/>
              </a:rPr>
              <a:t>Staff knowing how to respond in an emergency and doing so quickly</a:t>
            </a:r>
          </a:p>
        </p:txBody>
      </p:sp>
      <p:sp>
        <p:nvSpPr>
          <p:cNvPr id="3" name="TextBox 2">
            <a:extLst>
              <a:ext uri="{FF2B5EF4-FFF2-40B4-BE49-F238E27FC236}">
                <a16:creationId xmlns:a16="http://schemas.microsoft.com/office/drawing/2014/main" id="{87558A11-17DA-4376-ABBE-B139049E0246}"/>
              </a:ext>
            </a:extLst>
          </p:cNvPr>
          <p:cNvSpPr txBox="1"/>
          <p:nvPr/>
        </p:nvSpPr>
        <p:spPr>
          <a:xfrm>
            <a:off x="6230025" y="1206005"/>
            <a:ext cx="2466390" cy="2308324"/>
          </a:xfrm>
          <a:prstGeom prst="rect">
            <a:avLst/>
          </a:prstGeom>
          <a:noFill/>
        </p:spPr>
        <p:txBody>
          <a:bodyPr wrap="square" rtlCol="0">
            <a:spAutoFit/>
          </a:bodyPr>
          <a:lstStyle/>
          <a:p>
            <a:pPr algn="ctr"/>
            <a:r>
              <a:rPr lang="en-GB" sz="4800" dirty="0">
                <a:solidFill>
                  <a:srgbClr val="B00058"/>
                </a:solidFill>
                <a:latin typeface="Futura PT Heavy" panose="020B0802020204020303" pitchFamily="34" charset="0"/>
              </a:rPr>
              <a:t>Any other ideas?</a:t>
            </a:r>
          </a:p>
        </p:txBody>
      </p:sp>
    </p:spTree>
    <p:extLst>
      <p:ext uri="{BB962C8B-B14F-4D97-AF65-F5344CB8AC3E}">
        <p14:creationId xmlns:p14="http://schemas.microsoft.com/office/powerpoint/2010/main" val="660238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8FA6E6-ED9B-49BA-961D-18ABEA3677AD}"/>
              </a:ext>
            </a:extLst>
          </p:cNvPr>
          <p:cNvSpPr>
            <a:spLocks noGrp="1"/>
          </p:cNvSpPr>
          <p:nvPr>
            <p:ph type="title"/>
          </p:nvPr>
        </p:nvSpPr>
        <p:spPr>
          <a:xfrm>
            <a:off x="838200" y="2766218"/>
            <a:ext cx="10515600" cy="1325563"/>
          </a:xfrm>
        </p:spPr>
        <p:txBody>
          <a:bodyPr>
            <a:noAutofit/>
          </a:bodyPr>
          <a:lstStyle/>
          <a:p>
            <a:pPr algn="ctr"/>
            <a:r>
              <a:rPr lang="en-GB" sz="9600" dirty="0">
                <a:latin typeface="Futura PT Heavy" panose="020B0802020204020303" pitchFamily="34" charset="0"/>
              </a:rPr>
              <a:t>Part One</a:t>
            </a:r>
          </a:p>
        </p:txBody>
      </p:sp>
    </p:spTree>
    <p:extLst>
      <p:ext uri="{BB962C8B-B14F-4D97-AF65-F5344CB8AC3E}">
        <p14:creationId xmlns:p14="http://schemas.microsoft.com/office/powerpoint/2010/main" val="52715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74362-2D75-4FAB-9025-4B1993ECBDD0}"/>
              </a:ext>
            </a:extLst>
          </p:cNvPr>
          <p:cNvSpPr>
            <a:spLocks noGrp="1"/>
          </p:cNvSpPr>
          <p:nvPr>
            <p:ph type="title"/>
          </p:nvPr>
        </p:nvSpPr>
        <p:spPr/>
        <p:txBody>
          <a:bodyPr/>
          <a:lstStyle/>
          <a:p>
            <a:pPr algn="ctr"/>
            <a:r>
              <a:rPr lang="en-GB" dirty="0">
                <a:latin typeface="Futura PT Heavy" panose="020B0802020204020303" pitchFamily="34" charset="0"/>
              </a:rPr>
              <a:t>Smoking indoors</a:t>
            </a:r>
          </a:p>
        </p:txBody>
      </p:sp>
      <p:sp>
        <p:nvSpPr>
          <p:cNvPr id="3" name="Content Placeholder 2">
            <a:extLst>
              <a:ext uri="{FF2B5EF4-FFF2-40B4-BE49-F238E27FC236}">
                <a16:creationId xmlns:a16="http://schemas.microsoft.com/office/drawing/2014/main" id="{AF6202EE-C4C7-4BEF-A403-DE167D3CBF0F}"/>
              </a:ext>
            </a:extLst>
          </p:cNvPr>
          <p:cNvSpPr>
            <a:spLocks noGrp="1"/>
          </p:cNvSpPr>
          <p:nvPr>
            <p:ph idx="1"/>
          </p:nvPr>
        </p:nvSpPr>
        <p:spPr>
          <a:xfrm>
            <a:off x="576197" y="1581041"/>
            <a:ext cx="10777603" cy="4911834"/>
          </a:xfrm>
        </p:spPr>
        <p:txBody>
          <a:bodyPr>
            <a:normAutofit/>
          </a:bodyPr>
          <a:lstStyle/>
          <a:p>
            <a:pPr>
              <a:lnSpc>
                <a:spcPct val="100000"/>
              </a:lnSpc>
            </a:pPr>
            <a:r>
              <a:rPr lang="en-GB" dirty="0">
                <a:latin typeface="Futura PT Medium" panose="020B0602020204020303" pitchFamily="34" charset="0"/>
              </a:rPr>
              <a:t>People (or their household/visitors) should absolutely not be casually smoking when a care worker is present.</a:t>
            </a:r>
          </a:p>
          <a:p>
            <a:pPr>
              <a:lnSpc>
                <a:spcPct val="100000"/>
              </a:lnSpc>
            </a:pPr>
            <a:r>
              <a:rPr lang="en-GB" dirty="0">
                <a:latin typeface="Futura PT Medium" panose="020B0602020204020303" pitchFamily="34" charset="0"/>
              </a:rPr>
              <a:t>However, you may find yourself asked to support someone with safer smoking as part of a wider risk management plan.</a:t>
            </a:r>
          </a:p>
          <a:p>
            <a:pPr>
              <a:lnSpc>
                <a:spcPct val="100000"/>
              </a:lnSpc>
            </a:pPr>
            <a:r>
              <a:rPr lang="en-GB" dirty="0">
                <a:latin typeface="Futura PT Medium" panose="020B0602020204020303" pitchFamily="34" charset="0"/>
              </a:rPr>
              <a:t>You have the right to refuse if this puts you at risk, such as from passive smoking.</a:t>
            </a:r>
          </a:p>
          <a:p>
            <a:pPr>
              <a:lnSpc>
                <a:spcPct val="100000"/>
              </a:lnSpc>
            </a:pPr>
            <a:r>
              <a:rPr lang="en-GB" dirty="0">
                <a:latin typeface="Futura PT Medium" panose="020B0602020204020303" pitchFamily="34" charset="0"/>
              </a:rPr>
              <a:t>However, you can also choose to accept risks, so such a service would be a good match for members of staff who smoke.</a:t>
            </a:r>
          </a:p>
          <a:p>
            <a:pPr>
              <a:lnSpc>
                <a:spcPct val="100000"/>
              </a:lnSpc>
            </a:pPr>
            <a:r>
              <a:rPr lang="en-GB" dirty="0">
                <a:latin typeface="Futura PT Medium" panose="020B0602020204020303" pitchFamily="34" charset="0"/>
              </a:rPr>
              <a:t>There should always be detailed instructions and emergency plan in place. If you don’t think these are adequate, report this urgently.</a:t>
            </a:r>
          </a:p>
        </p:txBody>
      </p:sp>
    </p:spTree>
    <p:extLst>
      <p:ext uri="{BB962C8B-B14F-4D97-AF65-F5344CB8AC3E}">
        <p14:creationId xmlns:p14="http://schemas.microsoft.com/office/powerpoint/2010/main" val="3651301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FF24085F-8296-463A-AF7C-AD942FD49F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650" y="208583"/>
            <a:ext cx="9532599" cy="644083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TextBox 6">
            <a:extLst>
              <a:ext uri="{FF2B5EF4-FFF2-40B4-BE49-F238E27FC236}">
                <a16:creationId xmlns:a16="http://schemas.microsoft.com/office/drawing/2014/main" id="{5705B74A-B3B9-4801-9A9A-A1D1597327C8}"/>
              </a:ext>
            </a:extLst>
          </p:cNvPr>
          <p:cNvSpPr txBox="1"/>
          <p:nvPr/>
        </p:nvSpPr>
        <p:spPr>
          <a:xfrm>
            <a:off x="251940" y="914400"/>
            <a:ext cx="9532599" cy="5634810"/>
          </a:xfrm>
          <a:prstGeom prst="rect">
            <a:avLst/>
          </a:prstGeom>
          <a:noFill/>
        </p:spPr>
        <p:txBody>
          <a:bodyPr wrap="square" numCol="3" spcCol="108000">
            <a:normAutofit/>
          </a:bodyPr>
          <a:lstStyle/>
          <a:p>
            <a:pPr marL="0" marR="0" indent="0">
              <a:lnSpc>
                <a:spcPct val="119000"/>
              </a:lnSpc>
              <a:spcBef>
                <a:spcPts val="0"/>
              </a:spcBef>
              <a:spcAft>
                <a:spcPts val="600"/>
              </a:spcAft>
            </a:pPr>
            <a:r>
              <a:rPr lang="en-GB" b="1" i="1" kern="1400" dirty="0">
                <a:ln>
                  <a:noFill/>
                </a:ln>
                <a:solidFill>
                  <a:srgbClr val="000000"/>
                </a:solidFill>
                <a:effectLst/>
                <a:latin typeface="Plantin MT Pro Light" panose="02020303050405020304" pitchFamily="18" charset="0"/>
              </a:rPr>
              <a:t>BUPA have been ordered to pay a record amount following prosecution brought by London Fire Brigade</a:t>
            </a:r>
            <a:endParaRPr lang="en-GB" kern="1400" dirty="0">
              <a:ln>
                <a:noFill/>
              </a:ln>
              <a:solidFill>
                <a:srgbClr val="000000"/>
              </a:solidFill>
              <a:effectLst/>
              <a:latin typeface="Calibri" panose="020F0502020204030204" pitchFamily="34" charset="0"/>
            </a:endParaRPr>
          </a:p>
          <a:p>
            <a:pPr marL="0" marR="0" indent="0">
              <a:lnSpc>
                <a:spcPct val="119000"/>
              </a:lnSpc>
              <a:spcBef>
                <a:spcPts val="0"/>
              </a:spcBef>
              <a:spcAft>
                <a:spcPts val="600"/>
              </a:spcAft>
            </a:pPr>
            <a:r>
              <a:rPr lang="en-GB" sz="1400" kern="1400" dirty="0">
                <a:ln>
                  <a:noFill/>
                </a:ln>
                <a:solidFill>
                  <a:srgbClr val="000000"/>
                </a:solidFill>
                <a:effectLst/>
                <a:latin typeface="Plantin MT Pro Light" panose="02020303050405020304" pitchFamily="18" charset="0"/>
              </a:rPr>
              <a:t>In January 2022, BUPA Care Services (ANS) Ltd was fined a record amount of £1.04m (£937,500 for failings and £104,000 costs) by Southwark Crown Court on 5 January 2022.</a:t>
            </a:r>
            <a:endParaRPr lang="en-GB" sz="1400" kern="1400" dirty="0">
              <a:ln>
                <a:noFill/>
              </a:ln>
              <a:solidFill>
                <a:srgbClr val="000000"/>
              </a:solidFill>
              <a:effectLst/>
              <a:latin typeface="Calibri" panose="020F0502020204030204" pitchFamily="34" charset="0"/>
            </a:endParaRPr>
          </a:p>
          <a:p>
            <a:pPr marL="0" marR="0" indent="0">
              <a:lnSpc>
                <a:spcPct val="119000"/>
              </a:lnSpc>
              <a:spcBef>
                <a:spcPts val="0"/>
              </a:spcBef>
              <a:spcAft>
                <a:spcPts val="600"/>
              </a:spcAft>
            </a:pPr>
            <a:r>
              <a:rPr lang="en-GB" sz="1400" kern="1400" dirty="0">
                <a:ln>
                  <a:noFill/>
                </a:ln>
                <a:solidFill>
                  <a:srgbClr val="000000"/>
                </a:solidFill>
                <a:effectLst/>
                <a:latin typeface="Plantin MT Pro Light" panose="02020303050405020304" pitchFamily="18" charset="0"/>
              </a:rPr>
              <a:t>London Fire Brigade brought the prosecution against BUPA under the Regulatory Reform (Fire Safety) Order after it was called to the March 2016  blaze at the Manley Court care home, in John Williams Close, Brockley.</a:t>
            </a:r>
            <a:br>
              <a:rPr lang="en-GB" sz="1400" kern="1400" dirty="0">
                <a:ln>
                  <a:noFill/>
                </a:ln>
                <a:solidFill>
                  <a:srgbClr val="000000"/>
                </a:solidFill>
                <a:effectLst/>
                <a:latin typeface="Plantin MT Pro Light" panose="02020303050405020304" pitchFamily="18" charset="0"/>
              </a:rPr>
            </a:br>
            <a:br>
              <a:rPr lang="en-GB" sz="1400" kern="1400" dirty="0">
                <a:ln>
                  <a:noFill/>
                </a:ln>
                <a:solidFill>
                  <a:srgbClr val="000000"/>
                </a:solidFill>
                <a:effectLst/>
                <a:latin typeface="Plantin MT Pro Light" panose="02020303050405020304" pitchFamily="18" charset="0"/>
              </a:rPr>
            </a:br>
            <a:r>
              <a:rPr lang="en-GB" sz="1400" kern="1400" dirty="0">
                <a:ln>
                  <a:noFill/>
                </a:ln>
                <a:solidFill>
                  <a:srgbClr val="000000"/>
                </a:solidFill>
                <a:effectLst/>
                <a:latin typeface="Plantin MT Pro Light" panose="02020303050405020304" pitchFamily="18" charset="0"/>
              </a:rPr>
              <a:t>BUPA pleaded guilty to contravening Article 11(1), which relates to the management of fire safety measures. Specifically, it accepted that it had failed to:</a:t>
            </a:r>
            <a:endParaRPr lang="en-GB" sz="1400" kern="1400" dirty="0">
              <a:ln>
                <a:noFill/>
              </a:ln>
              <a:solidFill>
                <a:srgbClr val="000000"/>
              </a:solidFill>
              <a:effectLst/>
              <a:latin typeface="Calibri" panose="020F0502020204030204" pitchFamily="34" charset="0"/>
            </a:endParaRPr>
          </a:p>
          <a:p>
            <a:pPr marL="359994" marR="0" indent="-359994">
              <a:lnSpc>
                <a:spcPct val="119000"/>
              </a:lnSpc>
              <a:spcBef>
                <a:spcPts val="0"/>
              </a:spcBef>
              <a:spcAft>
                <a:spcPts val="600"/>
              </a:spcAft>
            </a:pPr>
            <a:r>
              <a:rPr lang="en-GB" sz="1400" kern="1400" dirty="0">
                <a:ln>
                  <a:noFill/>
                </a:ln>
                <a:solidFill>
                  <a:srgbClr val="000000"/>
                </a:solidFill>
                <a:effectLst/>
                <a:latin typeface="Symbol" panose="05050102010706020507" pitchFamily="18" charset="2"/>
              </a:rPr>
              <a:t>·</a:t>
            </a:r>
            <a:r>
              <a:rPr lang="en-GB" sz="1400" kern="1400" dirty="0">
                <a:ln>
                  <a:noFill/>
                </a:ln>
                <a:solidFill>
                  <a:srgbClr val="000000"/>
                </a:solidFill>
                <a:effectLst/>
                <a:latin typeface="Calibri" panose="020F0502020204030204" pitchFamily="34" charset="0"/>
              </a:rPr>
              <a:t> </a:t>
            </a:r>
            <a:r>
              <a:rPr lang="en-GB" sz="1400" kern="1400" dirty="0">
                <a:ln>
                  <a:noFill/>
                </a:ln>
                <a:solidFill>
                  <a:srgbClr val="000000"/>
                </a:solidFill>
                <a:effectLst/>
                <a:latin typeface="Plantin MT Pro Light" panose="02020303050405020304" pitchFamily="18" charset="0"/>
              </a:rPr>
              <a:t>Ensure staff understood the risks from the use of emollient creams;</a:t>
            </a:r>
            <a:endParaRPr lang="en-GB" sz="1400" kern="1400" dirty="0">
              <a:ln>
                <a:noFill/>
              </a:ln>
              <a:solidFill>
                <a:srgbClr val="000000"/>
              </a:solidFill>
              <a:effectLst/>
              <a:latin typeface="Calibri" panose="020F0502020204030204" pitchFamily="34" charset="0"/>
            </a:endParaRPr>
          </a:p>
          <a:p>
            <a:pPr marL="359994" marR="0" indent="-359994">
              <a:lnSpc>
                <a:spcPct val="119000"/>
              </a:lnSpc>
              <a:spcBef>
                <a:spcPts val="0"/>
              </a:spcBef>
              <a:spcAft>
                <a:spcPts val="600"/>
              </a:spcAft>
            </a:pPr>
            <a:r>
              <a:rPr lang="en-GB" sz="1400" kern="1400" dirty="0">
                <a:ln>
                  <a:noFill/>
                </a:ln>
                <a:solidFill>
                  <a:srgbClr val="000000"/>
                </a:solidFill>
                <a:effectLst/>
                <a:latin typeface="Symbol" panose="05050102010706020507" pitchFamily="18" charset="2"/>
              </a:rPr>
              <a:t>·</a:t>
            </a:r>
            <a:r>
              <a:rPr lang="en-GB" sz="1400" kern="1400" dirty="0">
                <a:ln>
                  <a:noFill/>
                </a:ln>
                <a:solidFill>
                  <a:srgbClr val="000000"/>
                </a:solidFill>
                <a:effectLst/>
                <a:latin typeface="Calibri" panose="020F0502020204030204" pitchFamily="34" charset="0"/>
              </a:rPr>
              <a:t> </a:t>
            </a:r>
            <a:r>
              <a:rPr lang="en-GB" sz="1400" kern="1400" dirty="0">
                <a:ln>
                  <a:noFill/>
                </a:ln>
                <a:solidFill>
                  <a:srgbClr val="000000"/>
                </a:solidFill>
                <a:effectLst/>
                <a:latin typeface="Plantin MT Pro Light" panose="02020303050405020304" pitchFamily="18" charset="0"/>
              </a:rPr>
              <a:t>Warn residents using paraffin-based products not to smoke, or, require precautions to be taken such as the use of a smock or apron;</a:t>
            </a:r>
            <a:endParaRPr lang="en-GB" sz="1400" kern="1400" dirty="0">
              <a:ln>
                <a:noFill/>
              </a:ln>
              <a:solidFill>
                <a:srgbClr val="000000"/>
              </a:solidFill>
              <a:effectLst/>
              <a:latin typeface="Calibri" panose="020F0502020204030204" pitchFamily="34" charset="0"/>
            </a:endParaRPr>
          </a:p>
          <a:p>
            <a:pPr marL="359994" marR="0" indent="-359994">
              <a:lnSpc>
                <a:spcPct val="119000"/>
              </a:lnSpc>
              <a:spcBef>
                <a:spcPts val="0"/>
              </a:spcBef>
              <a:spcAft>
                <a:spcPts val="600"/>
              </a:spcAft>
            </a:pPr>
            <a:r>
              <a:rPr lang="en-GB" sz="1400" kern="1400" dirty="0">
                <a:ln>
                  <a:noFill/>
                </a:ln>
                <a:solidFill>
                  <a:srgbClr val="000000"/>
                </a:solidFill>
                <a:effectLst/>
                <a:latin typeface="Symbol" panose="05050102010706020507" pitchFamily="18" charset="2"/>
              </a:rPr>
              <a:t>·</a:t>
            </a:r>
            <a:r>
              <a:rPr lang="en-GB" sz="1400" kern="1400" dirty="0">
                <a:ln>
                  <a:noFill/>
                </a:ln>
                <a:solidFill>
                  <a:srgbClr val="000000"/>
                </a:solidFill>
                <a:effectLst/>
                <a:latin typeface="Calibri" panose="020F0502020204030204" pitchFamily="34" charset="0"/>
              </a:rPr>
              <a:t> </a:t>
            </a:r>
            <a:r>
              <a:rPr lang="en-GB" sz="1400" kern="1400" dirty="0">
                <a:ln>
                  <a:noFill/>
                </a:ln>
                <a:solidFill>
                  <a:srgbClr val="000000"/>
                </a:solidFill>
                <a:effectLst/>
                <a:latin typeface="Plantin MT Pro Light" panose="02020303050405020304" pitchFamily="18" charset="0"/>
              </a:rPr>
              <a:t>Instruct staff not to leave a resident using paraffin-based products smoking unsupervised; and</a:t>
            </a:r>
            <a:endParaRPr lang="en-GB" sz="1400" kern="1400" dirty="0">
              <a:ln>
                <a:noFill/>
              </a:ln>
              <a:solidFill>
                <a:srgbClr val="000000"/>
              </a:solidFill>
              <a:effectLst/>
              <a:latin typeface="Calibri" panose="020F0502020204030204" pitchFamily="34" charset="0"/>
            </a:endParaRPr>
          </a:p>
          <a:p>
            <a:pPr marL="359994" marR="0" indent="-359994">
              <a:lnSpc>
                <a:spcPct val="119000"/>
              </a:lnSpc>
              <a:spcBef>
                <a:spcPts val="0"/>
              </a:spcBef>
              <a:spcAft>
                <a:spcPts val="600"/>
              </a:spcAft>
            </a:pPr>
            <a:r>
              <a:rPr lang="en-GB" sz="1400" kern="1400" dirty="0">
                <a:ln>
                  <a:noFill/>
                </a:ln>
                <a:solidFill>
                  <a:srgbClr val="000000"/>
                </a:solidFill>
                <a:effectLst/>
                <a:latin typeface="Symbol" panose="05050102010706020507" pitchFamily="18" charset="2"/>
              </a:rPr>
              <a:t>·</a:t>
            </a:r>
            <a:r>
              <a:rPr lang="en-GB" sz="1400" kern="1400" dirty="0">
                <a:ln>
                  <a:noFill/>
                </a:ln>
                <a:solidFill>
                  <a:srgbClr val="000000"/>
                </a:solidFill>
                <a:effectLst/>
                <a:latin typeface="Calibri" panose="020F0502020204030204" pitchFamily="34" charset="0"/>
              </a:rPr>
              <a:t> </a:t>
            </a:r>
            <a:r>
              <a:rPr lang="en-GB" sz="1400" kern="1400" dirty="0">
                <a:ln>
                  <a:noFill/>
                </a:ln>
                <a:solidFill>
                  <a:srgbClr val="000000"/>
                </a:solidFill>
                <a:effectLst/>
                <a:latin typeface="Plantin MT Pro Light" panose="02020303050405020304" pitchFamily="18" charset="0"/>
              </a:rPr>
              <a:t>Carry out an individual smoking risk assessment of the resident as normal with the control measures in place</a:t>
            </a:r>
            <a:endParaRPr lang="en-GB" sz="1400" kern="1400" dirty="0">
              <a:ln>
                <a:noFill/>
              </a:ln>
              <a:solidFill>
                <a:srgbClr val="000000"/>
              </a:solidFill>
              <a:effectLst/>
              <a:latin typeface="Calibri" panose="020F0502020204030204" pitchFamily="34" charset="0"/>
            </a:endParaRPr>
          </a:p>
          <a:p>
            <a:pPr marL="0" marR="0" indent="0">
              <a:lnSpc>
                <a:spcPct val="119000"/>
              </a:lnSpc>
              <a:spcBef>
                <a:spcPts val="0"/>
              </a:spcBef>
              <a:spcAft>
                <a:spcPts val="600"/>
              </a:spcAft>
            </a:pPr>
            <a:r>
              <a:rPr lang="en-GB" sz="1400" b="1" kern="1400" dirty="0">
                <a:ln>
                  <a:noFill/>
                </a:ln>
                <a:solidFill>
                  <a:srgbClr val="000000"/>
                </a:solidFill>
                <a:effectLst/>
                <a:latin typeface="Plantin MT Pro Light" panose="02020303050405020304" pitchFamily="18" charset="0"/>
              </a:rPr>
              <a:t>The incident</a:t>
            </a:r>
            <a:endParaRPr lang="en-GB" sz="1400" kern="1400" dirty="0">
              <a:ln>
                <a:noFill/>
              </a:ln>
              <a:solidFill>
                <a:srgbClr val="000000"/>
              </a:solidFill>
              <a:effectLst/>
              <a:latin typeface="Calibri" panose="020F0502020204030204" pitchFamily="34" charset="0"/>
            </a:endParaRPr>
          </a:p>
          <a:p>
            <a:pPr marL="0" marR="0" indent="0">
              <a:lnSpc>
                <a:spcPct val="119000"/>
              </a:lnSpc>
              <a:spcBef>
                <a:spcPts val="0"/>
              </a:spcBef>
              <a:spcAft>
                <a:spcPts val="600"/>
              </a:spcAft>
            </a:pPr>
            <a:r>
              <a:rPr lang="en-GB" sz="1400" kern="1400" dirty="0">
                <a:ln>
                  <a:noFill/>
                </a:ln>
                <a:solidFill>
                  <a:srgbClr val="000000"/>
                </a:solidFill>
                <a:effectLst/>
                <a:latin typeface="Plantin MT Pro Light" panose="02020303050405020304" pitchFamily="18" charset="0"/>
              </a:rPr>
              <a:t>Mr Cedric Skyers, a 69-year-old wheelchair user, died after catching fire while smoking unsupervised in a shelter in the garden of the home. A care assistant saw the fatal blaze from a first floor window and called 999 before staff attempted to put the fire out, but the pensioner sadly died of his injuries.</a:t>
            </a:r>
            <a:endParaRPr lang="en-GB" sz="1400" kern="1400" dirty="0">
              <a:ln>
                <a:noFill/>
              </a:ln>
              <a:solidFill>
                <a:srgbClr val="000000"/>
              </a:solidFill>
              <a:effectLst/>
              <a:latin typeface="Calibri" panose="020F0502020204030204" pitchFamily="34" charset="0"/>
            </a:endParaRPr>
          </a:p>
          <a:p>
            <a:pPr marL="0" marR="0" indent="0">
              <a:lnSpc>
                <a:spcPct val="119000"/>
              </a:lnSpc>
              <a:spcBef>
                <a:spcPts val="0"/>
              </a:spcBef>
              <a:spcAft>
                <a:spcPts val="600"/>
              </a:spcAft>
            </a:pPr>
            <a:r>
              <a:rPr lang="en-GB" sz="1400" kern="1400" dirty="0">
                <a:ln>
                  <a:noFill/>
                </a:ln>
                <a:solidFill>
                  <a:srgbClr val="000000"/>
                </a:solidFill>
                <a:effectLst/>
                <a:latin typeface="Plantin MT Pro Light" panose="02020303050405020304" pitchFamily="18" charset="0"/>
              </a:rPr>
              <a:t>A subsequent investigation found that although a smoking risk assessment had been carried out for Mr Skyers, it did not assess his use of emollient creams, which can be flammable if allowed to build up on skin, clothes or bedding.</a:t>
            </a:r>
            <a:endParaRPr lang="en-GB" sz="1400" kern="1400" dirty="0">
              <a:ln>
                <a:noFill/>
              </a:ln>
              <a:solidFill>
                <a:srgbClr val="000000"/>
              </a:solidFill>
              <a:effectLst/>
              <a:latin typeface="Calibri" panose="020F0502020204030204" pitchFamily="34" charset="0"/>
            </a:endParaRPr>
          </a:p>
          <a:p>
            <a:pPr marL="0" marR="0" indent="0">
              <a:lnSpc>
                <a:spcPct val="119000"/>
              </a:lnSpc>
              <a:spcBef>
                <a:spcPts val="0"/>
              </a:spcBef>
              <a:spcAft>
                <a:spcPts val="600"/>
              </a:spcAft>
            </a:pPr>
            <a:r>
              <a:rPr lang="en-GB" sz="1400" kern="1400" dirty="0">
                <a:ln>
                  <a:noFill/>
                </a:ln>
                <a:solidFill>
                  <a:srgbClr val="000000"/>
                </a:solidFill>
                <a:effectLst/>
                <a:latin typeface="Plantin MT Pro Light" panose="02020303050405020304" pitchFamily="18" charset="0"/>
              </a:rPr>
              <a:t>Apparent burn marks indicating previous incidents were found on Mr Skyers' clothing during investigation after his death. Care home staff said they had not been aware of these and the risks associated with emollient use. They said if they had known, they would have ensured more regular checks were made when he was smoking.</a:t>
            </a:r>
            <a:endParaRPr lang="en-GB" sz="14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GB" sz="1100" kern="1400" dirty="0">
                <a:ln>
                  <a:noFill/>
                </a:ln>
                <a:solidFill>
                  <a:srgbClr val="000000"/>
                </a:solidFill>
                <a:effectLst/>
                <a:latin typeface="Calibri" panose="020F0502020204030204" pitchFamily="34" charset="0"/>
              </a:rPr>
              <a:t> </a:t>
            </a:r>
          </a:p>
        </p:txBody>
      </p:sp>
      <p:sp>
        <p:nvSpPr>
          <p:cNvPr id="6" name="Text Box 6">
            <a:extLst>
              <a:ext uri="{FF2B5EF4-FFF2-40B4-BE49-F238E27FC236}">
                <a16:creationId xmlns:a16="http://schemas.microsoft.com/office/drawing/2014/main" id="{4D53E7ED-6CC6-420C-9EC3-7F992FC3A47F}"/>
              </a:ext>
            </a:extLst>
          </p:cNvPr>
          <p:cNvSpPr txBox="1">
            <a:spLocks noChangeArrowheads="1"/>
          </p:cNvSpPr>
          <p:nvPr/>
        </p:nvSpPr>
        <p:spPr bwMode="auto">
          <a:xfrm>
            <a:off x="9823829" y="208584"/>
            <a:ext cx="2266949" cy="6440834"/>
          </a:xfrm>
          <a:prstGeom prst="rect">
            <a:avLst/>
          </a:prstGeom>
          <a:solidFill>
            <a:srgbClr val="B00058"/>
          </a:solidFill>
          <a:ln>
            <a:noFill/>
          </a:ln>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rgbClr val="FFFFFF"/>
                </a:solidFill>
                <a:effectLst/>
                <a:latin typeface="Futura PT Heavy" panose="020B0802020204020303" pitchFamily="34" charset="0"/>
              </a:rPr>
              <a:t>For consideration and discussion: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dirty="0">
              <a:ln>
                <a:noFill/>
              </a:ln>
              <a:solidFill>
                <a:srgbClr val="FFFFFF"/>
              </a:solidFill>
              <a:effectLst/>
              <a:latin typeface="Futura PT Heavy" panose="020B08020202040203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rgbClr val="FFFFFF"/>
                </a:solidFill>
                <a:effectLst/>
                <a:latin typeface="Futura PT Medium" panose="020B0602020204020303" pitchFamily="34" charset="0"/>
              </a:rPr>
              <a:t>Does the fine seem proportionate?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dirty="0">
              <a:ln>
                <a:noFill/>
              </a:ln>
              <a:solidFill>
                <a:srgbClr val="FFFFFF"/>
              </a:solidFill>
              <a:effectLst/>
              <a:latin typeface="Futura PT Medium" panose="020B06020202040203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rgbClr val="FFFFFF"/>
                </a:solidFill>
                <a:effectLst/>
                <a:latin typeface="Futura PT Medium" panose="020B0602020204020303" pitchFamily="34" charset="0"/>
              </a:rPr>
              <a:t>Does the home’s response seem adequate?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dirty="0">
              <a:ln>
                <a:noFill/>
              </a:ln>
              <a:solidFill>
                <a:srgbClr val="FFFFFF"/>
              </a:solidFill>
              <a:effectLst/>
              <a:latin typeface="Futura PT Medium" panose="020B06020202040203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rgbClr val="FFFFFF"/>
                </a:solidFill>
                <a:effectLst/>
                <a:latin typeface="Futura PT Medium" panose="020B0602020204020303" pitchFamily="34" charset="0"/>
              </a:rPr>
              <a:t>Would more regular checks have prevented this disaster?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dirty="0">
              <a:ln>
                <a:noFill/>
              </a:ln>
              <a:solidFill>
                <a:srgbClr val="FFFFFF"/>
              </a:solidFill>
              <a:effectLst/>
              <a:latin typeface="Futura PT Medium" panose="020B06020202040203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rgbClr val="FFFFFF"/>
                </a:solidFill>
                <a:effectLst/>
                <a:latin typeface="Futura PT Medium" panose="020B0602020204020303" pitchFamily="34" charset="0"/>
              </a:rPr>
              <a:t>With the benefit of hindsight, what would you do differentl</a:t>
            </a:r>
            <a:r>
              <a:rPr lang="en-GB" altLang="en-US" sz="2000" dirty="0">
                <a:solidFill>
                  <a:srgbClr val="FFFFFF"/>
                </a:solidFill>
                <a:latin typeface="Futura PT Medium" panose="020B0602020204020303" pitchFamily="34" charset="0"/>
              </a:rPr>
              <a:t>y</a:t>
            </a:r>
            <a:r>
              <a:rPr kumimoji="0" lang="en-GB" altLang="en-US" sz="2000" b="0" i="0" u="none" strike="noStrike" cap="none" normalizeH="0" baseline="0" dirty="0">
                <a:ln>
                  <a:noFill/>
                </a:ln>
                <a:solidFill>
                  <a:srgbClr val="FFFFFF"/>
                </a:solidFill>
                <a:effectLst/>
                <a:latin typeface="Futura PT Medium" panose="020B0602020204020303" pitchFamily="34" charset="0"/>
              </a:rPr>
              <a:t>?</a:t>
            </a: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9953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803D2-AA51-4687-9E96-2830F01DE995}"/>
              </a:ext>
            </a:extLst>
          </p:cNvPr>
          <p:cNvSpPr>
            <a:spLocks noGrp="1"/>
          </p:cNvSpPr>
          <p:nvPr>
            <p:ph type="title"/>
          </p:nvPr>
        </p:nvSpPr>
        <p:spPr>
          <a:xfrm>
            <a:off x="1165834" y="1204847"/>
            <a:ext cx="9860332" cy="4448305"/>
          </a:xfrm>
        </p:spPr>
        <p:txBody>
          <a:bodyPr>
            <a:normAutofit/>
          </a:bodyPr>
          <a:lstStyle/>
          <a:p>
            <a:r>
              <a:rPr lang="en-GB" sz="7200" dirty="0">
                <a:solidFill>
                  <a:srgbClr val="B00058"/>
                </a:solidFill>
                <a:latin typeface="Futura PT Heavy" panose="020B0802020204020303" pitchFamily="34" charset="0"/>
              </a:rPr>
              <a:t>Absolutely no precaution is a substitute for being supervised by staff.</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8A3B635C-8688-4244-ACF2-A8100FFC00FC}"/>
                  </a:ext>
                </a:extLst>
              </p14:cNvPr>
              <p14:cNvContentPartPr/>
              <p14:nvPr/>
            </p14:nvContentPartPr>
            <p14:xfrm>
              <a:off x="8550039" y="987150"/>
              <a:ext cx="2222280" cy="1733040"/>
            </p14:xfrm>
          </p:contentPart>
        </mc:Choice>
        <mc:Fallback xmlns="">
          <p:pic>
            <p:nvPicPr>
              <p:cNvPr id="4" name="Ink 3">
                <a:extLst>
                  <a:ext uri="{FF2B5EF4-FFF2-40B4-BE49-F238E27FC236}">
                    <a16:creationId xmlns:a16="http://schemas.microsoft.com/office/drawing/2014/main" id="{8A3B635C-8688-4244-ACF2-A8100FFC00FC}"/>
                  </a:ext>
                </a:extLst>
              </p:cNvPr>
              <p:cNvPicPr/>
              <p:nvPr/>
            </p:nvPicPr>
            <p:blipFill>
              <a:blip r:embed="rId3"/>
              <a:stretch>
                <a:fillRect/>
              </a:stretch>
            </p:blipFill>
            <p:spPr>
              <a:xfrm>
                <a:off x="8496399" y="879510"/>
                <a:ext cx="2329920" cy="19486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7AF23E7B-0D94-4D68-9CD8-E683ACC6882E}"/>
                  </a:ext>
                </a:extLst>
              </p14:cNvPr>
              <p14:cNvContentPartPr/>
              <p14:nvPr/>
            </p14:nvContentPartPr>
            <p14:xfrm>
              <a:off x="8371479" y="1565310"/>
              <a:ext cx="2640240" cy="1795680"/>
            </p14:xfrm>
          </p:contentPart>
        </mc:Choice>
        <mc:Fallback xmlns="">
          <p:pic>
            <p:nvPicPr>
              <p:cNvPr id="5" name="Ink 4">
                <a:extLst>
                  <a:ext uri="{FF2B5EF4-FFF2-40B4-BE49-F238E27FC236}">
                    <a16:creationId xmlns:a16="http://schemas.microsoft.com/office/drawing/2014/main" id="{7AF23E7B-0D94-4D68-9CD8-E683ACC6882E}"/>
                  </a:ext>
                </a:extLst>
              </p:cNvPr>
              <p:cNvPicPr/>
              <p:nvPr/>
            </p:nvPicPr>
            <p:blipFill>
              <a:blip r:embed="rId5"/>
              <a:stretch>
                <a:fillRect/>
              </a:stretch>
            </p:blipFill>
            <p:spPr>
              <a:xfrm>
                <a:off x="8317479" y="1457310"/>
                <a:ext cx="2747880" cy="2011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14339D5D-F611-458C-A111-A0A9316B248E}"/>
                  </a:ext>
                </a:extLst>
              </p14:cNvPr>
              <p14:cNvContentPartPr/>
              <p14:nvPr/>
            </p14:nvContentPartPr>
            <p14:xfrm>
              <a:off x="550839" y="5504790"/>
              <a:ext cx="935280" cy="820440"/>
            </p14:xfrm>
          </p:contentPart>
        </mc:Choice>
        <mc:Fallback xmlns="">
          <p:pic>
            <p:nvPicPr>
              <p:cNvPr id="6" name="Ink 5">
                <a:extLst>
                  <a:ext uri="{FF2B5EF4-FFF2-40B4-BE49-F238E27FC236}">
                    <a16:creationId xmlns:a16="http://schemas.microsoft.com/office/drawing/2014/main" id="{14339D5D-F611-458C-A111-A0A9316B248E}"/>
                  </a:ext>
                </a:extLst>
              </p:cNvPr>
              <p:cNvPicPr/>
              <p:nvPr/>
            </p:nvPicPr>
            <p:blipFill>
              <a:blip r:embed="rId7"/>
              <a:stretch>
                <a:fillRect/>
              </a:stretch>
            </p:blipFill>
            <p:spPr>
              <a:xfrm>
                <a:off x="496839" y="5397150"/>
                <a:ext cx="1042920" cy="10360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4B5EA858-A494-4C48-9CAC-2B601C3D24CC}"/>
                  </a:ext>
                </a:extLst>
              </p14:cNvPr>
              <p14:cNvContentPartPr/>
              <p14:nvPr/>
            </p14:nvContentPartPr>
            <p14:xfrm>
              <a:off x="876279" y="5498310"/>
              <a:ext cx="792360" cy="675360"/>
            </p14:xfrm>
          </p:contentPart>
        </mc:Choice>
        <mc:Fallback xmlns="">
          <p:pic>
            <p:nvPicPr>
              <p:cNvPr id="7" name="Ink 6">
                <a:extLst>
                  <a:ext uri="{FF2B5EF4-FFF2-40B4-BE49-F238E27FC236}">
                    <a16:creationId xmlns:a16="http://schemas.microsoft.com/office/drawing/2014/main" id="{4B5EA858-A494-4C48-9CAC-2B601C3D24CC}"/>
                  </a:ext>
                </a:extLst>
              </p:cNvPr>
              <p:cNvPicPr/>
              <p:nvPr/>
            </p:nvPicPr>
            <p:blipFill>
              <a:blip r:embed="rId9"/>
              <a:stretch>
                <a:fillRect/>
              </a:stretch>
            </p:blipFill>
            <p:spPr>
              <a:xfrm>
                <a:off x="822279" y="5390670"/>
                <a:ext cx="900000" cy="891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91E45EF0-3904-4C99-A5F6-EAA23FBC00F0}"/>
                  </a:ext>
                </a:extLst>
              </p14:cNvPr>
              <p14:cNvContentPartPr/>
              <p14:nvPr/>
            </p14:nvContentPartPr>
            <p14:xfrm>
              <a:off x="2116479" y="375150"/>
              <a:ext cx="708120" cy="952920"/>
            </p14:xfrm>
          </p:contentPart>
        </mc:Choice>
        <mc:Fallback xmlns="">
          <p:pic>
            <p:nvPicPr>
              <p:cNvPr id="8" name="Ink 7">
                <a:extLst>
                  <a:ext uri="{FF2B5EF4-FFF2-40B4-BE49-F238E27FC236}">
                    <a16:creationId xmlns:a16="http://schemas.microsoft.com/office/drawing/2014/main" id="{91E45EF0-3904-4C99-A5F6-EAA23FBC00F0}"/>
                  </a:ext>
                </a:extLst>
              </p:cNvPr>
              <p:cNvPicPr/>
              <p:nvPr/>
            </p:nvPicPr>
            <p:blipFill>
              <a:blip r:embed="rId11"/>
              <a:stretch>
                <a:fillRect/>
              </a:stretch>
            </p:blipFill>
            <p:spPr>
              <a:xfrm>
                <a:off x="2062839" y="267510"/>
                <a:ext cx="815760" cy="11685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7B7DEC6E-C56E-4601-AF9E-6180C68DB5F3}"/>
                  </a:ext>
                </a:extLst>
              </p14:cNvPr>
              <p14:cNvContentPartPr/>
              <p14:nvPr/>
            </p14:nvContentPartPr>
            <p14:xfrm>
              <a:off x="1765119" y="626070"/>
              <a:ext cx="1077840" cy="848880"/>
            </p14:xfrm>
          </p:contentPart>
        </mc:Choice>
        <mc:Fallback xmlns="">
          <p:pic>
            <p:nvPicPr>
              <p:cNvPr id="9" name="Ink 8">
                <a:extLst>
                  <a:ext uri="{FF2B5EF4-FFF2-40B4-BE49-F238E27FC236}">
                    <a16:creationId xmlns:a16="http://schemas.microsoft.com/office/drawing/2014/main" id="{7B7DEC6E-C56E-4601-AF9E-6180C68DB5F3}"/>
                  </a:ext>
                </a:extLst>
              </p:cNvPr>
              <p:cNvPicPr/>
              <p:nvPr/>
            </p:nvPicPr>
            <p:blipFill>
              <a:blip r:embed="rId13"/>
              <a:stretch>
                <a:fillRect/>
              </a:stretch>
            </p:blipFill>
            <p:spPr>
              <a:xfrm>
                <a:off x="1711479" y="518430"/>
                <a:ext cx="1185480" cy="10645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22689AF7-0880-49A6-88B1-64EC762BBC9F}"/>
                  </a:ext>
                </a:extLst>
              </p14:cNvPr>
              <p14:cNvContentPartPr/>
              <p14:nvPr/>
            </p14:nvContentPartPr>
            <p14:xfrm>
              <a:off x="9115239" y="5479590"/>
              <a:ext cx="1795320" cy="1109160"/>
            </p14:xfrm>
          </p:contentPart>
        </mc:Choice>
        <mc:Fallback xmlns="">
          <p:pic>
            <p:nvPicPr>
              <p:cNvPr id="10" name="Ink 9">
                <a:extLst>
                  <a:ext uri="{FF2B5EF4-FFF2-40B4-BE49-F238E27FC236}">
                    <a16:creationId xmlns:a16="http://schemas.microsoft.com/office/drawing/2014/main" id="{22689AF7-0880-49A6-88B1-64EC762BBC9F}"/>
                  </a:ext>
                </a:extLst>
              </p:cNvPr>
              <p:cNvPicPr/>
              <p:nvPr/>
            </p:nvPicPr>
            <p:blipFill>
              <a:blip r:embed="rId15"/>
              <a:stretch>
                <a:fillRect/>
              </a:stretch>
            </p:blipFill>
            <p:spPr>
              <a:xfrm>
                <a:off x="9061239" y="5371590"/>
                <a:ext cx="1902960" cy="13248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B11E2086-531D-49B7-933D-BC9EF3F9EB37}"/>
                  </a:ext>
                </a:extLst>
              </p14:cNvPr>
              <p14:cNvContentPartPr/>
              <p14:nvPr/>
            </p14:nvContentPartPr>
            <p14:xfrm>
              <a:off x="8735079" y="5285910"/>
              <a:ext cx="1172880" cy="874800"/>
            </p14:xfrm>
          </p:contentPart>
        </mc:Choice>
        <mc:Fallback xmlns="">
          <p:pic>
            <p:nvPicPr>
              <p:cNvPr id="11" name="Ink 10">
                <a:extLst>
                  <a:ext uri="{FF2B5EF4-FFF2-40B4-BE49-F238E27FC236}">
                    <a16:creationId xmlns:a16="http://schemas.microsoft.com/office/drawing/2014/main" id="{B11E2086-531D-49B7-933D-BC9EF3F9EB37}"/>
                  </a:ext>
                </a:extLst>
              </p:cNvPr>
              <p:cNvPicPr/>
              <p:nvPr/>
            </p:nvPicPr>
            <p:blipFill>
              <a:blip r:embed="rId17"/>
              <a:stretch>
                <a:fillRect/>
              </a:stretch>
            </p:blipFill>
            <p:spPr>
              <a:xfrm>
                <a:off x="8681079" y="5177910"/>
                <a:ext cx="1280520" cy="10904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F235A2C6-DDC4-45E1-AD0B-F50C471A19C9}"/>
                  </a:ext>
                </a:extLst>
              </p14:cNvPr>
              <p14:cNvContentPartPr/>
              <p14:nvPr/>
            </p14:nvContentPartPr>
            <p14:xfrm>
              <a:off x="5085039" y="5614590"/>
              <a:ext cx="163800" cy="848880"/>
            </p14:xfrm>
          </p:contentPart>
        </mc:Choice>
        <mc:Fallback xmlns="">
          <p:pic>
            <p:nvPicPr>
              <p:cNvPr id="12" name="Ink 11">
                <a:extLst>
                  <a:ext uri="{FF2B5EF4-FFF2-40B4-BE49-F238E27FC236}">
                    <a16:creationId xmlns:a16="http://schemas.microsoft.com/office/drawing/2014/main" id="{F235A2C6-DDC4-45E1-AD0B-F50C471A19C9}"/>
                  </a:ext>
                </a:extLst>
              </p:cNvPr>
              <p:cNvPicPr/>
              <p:nvPr/>
            </p:nvPicPr>
            <p:blipFill>
              <a:blip r:embed="rId19"/>
              <a:stretch>
                <a:fillRect/>
              </a:stretch>
            </p:blipFill>
            <p:spPr>
              <a:xfrm>
                <a:off x="5031039" y="5506590"/>
                <a:ext cx="271440" cy="10645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a:extLst>
                  <a:ext uri="{FF2B5EF4-FFF2-40B4-BE49-F238E27FC236}">
                    <a16:creationId xmlns:a16="http://schemas.microsoft.com/office/drawing/2014/main" id="{5BC36942-4418-4AEA-A77D-5A107899B51C}"/>
                  </a:ext>
                </a:extLst>
              </p14:cNvPr>
              <p14:cNvContentPartPr/>
              <p14:nvPr/>
            </p14:nvContentPartPr>
            <p14:xfrm>
              <a:off x="4919439" y="5584710"/>
              <a:ext cx="962280" cy="463320"/>
            </p14:xfrm>
          </p:contentPart>
        </mc:Choice>
        <mc:Fallback xmlns="">
          <p:pic>
            <p:nvPicPr>
              <p:cNvPr id="13" name="Ink 12">
                <a:extLst>
                  <a:ext uri="{FF2B5EF4-FFF2-40B4-BE49-F238E27FC236}">
                    <a16:creationId xmlns:a16="http://schemas.microsoft.com/office/drawing/2014/main" id="{5BC36942-4418-4AEA-A77D-5A107899B51C}"/>
                  </a:ext>
                </a:extLst>
              </p:cNvPr>
              <p:cNvPicPr/>
              <p:nvPr/>
            </p:nvPicPr>
            <p:blipFill>
              <a:blip r:embed="rId21"/>
              <a:stretch>
                <a:fillRect/>
              </a:stretch>
            </p:blipFill>
            <p:spPr>
              <a:xfrm>
                <a:off x="4865799" y="5476710"/>
                <a:ext cx="1069920" cy="6789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Ink 13">
                <a:extLst>
                  <a:ext uri="{FF2B5EF4-FFF2-40B4-BE49-F238E27FC236}">
                    <a16:creationId xmlns:a16="http://schemas.microsoft.com/office/drawing/2014/main" id="{75FCF956-126D-435B-B43B-AE2B229D7A0B}"/>
                  </a:ext>
                </a:extLst>
              </p14:cNvPr>
              <p14:cNvContentPartPr/>
              <p14:nvPr/>
            </p14:nvContentPartPr>
            <p14:xfrm>
              <a:off x="6141639" y="387750"/>
              <a:ext cx="271800" cy="911160"/>
            </p14:xfrm>
          </p:contentPart>
        </mc:Choice>
        <mc:Fallback xmlns="">
          <p:pic>
            <p:nvPicPr>
              <p:cNvPr id="14" name="Ink 13">
                <a:extLst>
                  <a:ext uri="{FF2B5EF4-FFF2-40B4-BE49-F238E27FC236}">
                    <a16:creationId xmlns:a16="http://schemas.microsoft.com/office/drawing/2014/main" id="{75FCF956-126D-435B-B43B-AE2B229D7A0B}"/>
                  </a:ext>
                </a:extLst>
              </p:cNvPr>
              <p:cNvPicPr/>
              <p:nvPr/>
            </p:nvPicPr>
            <p:blipFill>
              <a:blip r:embed="rId23"/>
              <a:stretch>
                <a:fillRect/>
              </a:stretch>
            </p:blipFill>
            <p:spPr>
              <a:xfrm>
                <a:off x="6087639" y="279750"/>
                <a:ext cx="379440" cy="11268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 name="Ink 14">
                <a:extLst>
                  <a:ext uri="{FF2B5EF4-FFF2-40B4-BE49-F238E27FC236}">
                    <a16:creationId xmlns:a16="http://schemas.microsoft.com/office/drawing/2014/main" id="{3325C0DA-B53F-4D2F-9B2F-A63EDA68DF86}"/>
                  </a:ext>
                </a:extLst>
              </p14:cNvPr>
              <p14:cNvContentPartPr/>
              <p14:nvPr/>
            </p14:nvContentPartPr>
            <p14:xfrm>
              <a:off x="5937159" y="836310"/>
              <a:ext cx="871200" cy="550800"/>
            </p14:xfrm>
          </p:contentPart>
        </mc:Choice>
        <mc:Fallback xmlns="">
          <p:pic>
            <p:nvPicPr>
              <p:cNvPr id="15" name="Ink 14">
                <a:extLst>
                  <a:ext uri="{FF2B5EF4-FFF2-40B4-BE49-F238E27FC236}">
                    <a16:creationId xmlns:a16="http://schemas.microsoft.com/office/drawing/2014/main" id="{3325C0DA-B53F-4D2F-9B2F-A63EDA68DF86}"/>
                  </a:ext>
                </a:extLst>
              </p:cNvPr>
              <p:cNvPicPr/>
              <p:nvPr/>
            </p:nvPicPr>
            <p:blipFill>
              <a:blip r:embed="rId25"/>
              <a:stretch>
                <a:fillRect/>
              </a:stretch>
            </p:blipFill>
            <p:spPr>
              <a:xfrm>
                <a:off x="5883159" y="728310"/>
                <a:ext cx="978840" cy="7664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6" name="Ink 15">
                <a:extLst>
                  <a:ext uri="{FF2B5EF4-FFF2-40B4-BE49-F238E27FC236}">
                    <a16:creationId xmlns:a16="http://schemas.microsoft.com/office/drawing/2014/main" id="{C37D94E2-AA67-4A19-9A9B-4A1B0535AE77}"/>
                  </a:ext>
                </a:extLst>
              </p14:cNvPr>
              <p14:cNvContentPartPr/>
              <p14:nvPr/>
            </p14:nvContentPartPr>
            <p14:xfrm>
              <a:off x="300279" y="3618750"/>
              <a:ext cx="550800" cy="75960"/>
            </p14:xfrm>
          </p:contentPart>
        </mc:Choice>
        <mc:Fallback xmlns="">
          <p:pic>
            <p:nvPicPr>
              <p:cNvPr id="16" name="Ink 15">
                <a:extLst>
                  <a:ext uri="{FF2B5EF4-FFF2-40B4-BE49-F238E27FC236}">
                    <a16:creationId xmlns:a16="http://schemas.microsoft.com/office/drawing/2014/main" id="{C37D94E2-AA67-4A19-9A9B-4A1B0535AE77}"/>
                  </a:ext>
                </a:extLst>
              </p:cNvPr>
              <p:cNvPicPr/>
              <p:nvPr/>
            </p:nvPicPr>
            <p:blipFill>
              <a:blip r:embed="rId27"/>
              <a:stretch>
                <a:fillRect/>
              </a:stretch>
            </p:blipFill>
            <p:spPr>
              <a:xfrm>
                <a:off x="246639" y="3511110"/>
                <a:ext cx="658440" cy="2916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7" name="Ink 16">
                <a:extLst>
                  <a:ext uri="{FF2B5EF4-FFF2-40B4-BE49-F238E27FC236}">
                    <a16:creationId xmlns:a16="http://schemas.microsoft.com/office/drawing/2014/main" id="{7B8D0F33-E2D9-435F-AA3B-06DB5A6F2360}"/>
                  </a:ext>
                </a:extLst>
              </p14:cNvPr>
              <p14:cNvContentPartPr/>
              <p14:nvPr/>
            </p14:nvContentPartPr>
            <p14:xfrm>
              <a:off x="488199" y="3231030"/>
              <a:ext cx="604800" cy="836280"/>
            </p14:xfrm>
          </p:contentPart>
        </mc:Choice>
        <mc:Fallback xmlns="">
          <p:pic>
            <p:nvPicPr>
              <p:cNvPr id="17" name="Ink 16">
                <a:extLst>
                  <a:ext uri="{FF2B5EF4-FFF2-40B4-BE49-F238E27FC236}">
                    <a16:creationId xmlns:a16="http://schemas.microsoft.com/office/drawing/2014/main" id="{7B8D0F33-E2D9-435F-AA3B-06DB5A6F2360}"/>
                  </a:ext>
                </a:extLst>
              </p:cNvPr>
              <p:cNvPicPr/>
              <p:nvPr/>
            </p:nvPicPr>
            <p:blipFill>
              <a:blip r:embed="rId29"/>
              <a:stretch>
                <a:fillRect/>
              </a:stretch>
            </p:blipFill>
            <p:spPr>
              <a:xfrm>
                <a:off x="434199" y="3123390"/>
                <a:ext cx="712440" cy="10519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8" name="Ink 17">
                <a:extLst>
                  <a:ext uri="{FF2B5EF4-FFF2-40B4-BE49-F238E27FC236}">
                    <a16:creationId xmlns:a16="http://schemas.microsoft.com/office/drawing/2014/main" id="{0329F998-CF09-4F4D-8AB4-5E44BC6F0503}"/>
                  </a:ext>
                </a:extLst>
              </p14:cNvPr>
              <p14:cNvContentPartPr/>
              <p14:nvPr/>
            </p14:nvContentPartPr>
            <p14:xfrm>
              <a:off x="976719" y="2378550"/>
              <a:ext cx="4420440" cy="77040"/>
            </p14:xfrm>
          </p:contentPart>
        </mc:Choice>
        <mc:Fallback xmlns="">
          <p:pic>
            <p:nvPicPr>
              <p:cNvPr id="18" name="Ink 17">
                <a:extLst>
                  <a:ext uri="{FF2B5EF4-FFF2-40B4-BE49-F238E27FC236}">
                    <a16:creationId xmlns:a16="http://schemas.microsoft.com/office/drawing/2014/main" id="{0329F998-CF09-4F4D-8AB4-5E44BC6F0503}"/>
                  </a:ext>
                </a:extLst>
              </p:cNvPr>
              <p:cNvPicPr/>
              <p:nvPr/>
            </p:nvPicPr>
            <p:blipFill>
              <a:blip r:embed="rId31"/>
              <a:stretch>
                <a:fillRect/>
              </a:stretch>
            </p:blipFill>
            <p:spPr>
              <a:xfrm>
                <a:off x="923079" y="2270550"/>
                <a:ext cx="4528080" cy="292680"/>
              </a:xfrm>
              <a:prstGeom prst="rect">
                <a:avLst/>
              </a:prstGeom>
            </p:spPr>
          </p:pic>
        </mc:Fallback>
      </mc:AlternateContent>
    </p:spTree>
    <p:extLst>
      <p:ext uri="{BB962C8B-B14F-4D97-AF65-F5344CB8AC3E}">
        <p14:creationId xmlns:p14="http://schemas.microsoft.com/office/powerpoint/2010/main" val="939461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3E5EA-48ED-4D61-AF26-2E5EC81479B9}"/>
              </a:ext>
            </a:extLst>
          </p:cNvPr>
          <p:cNvSpPr>
            <a:spLocks noGrp="1"/>
          </p:cNvSpPr>
          <p:nvPr>
            <p:ph type="title"/>
          </p:nvPr>
        </p:nvSpPr>
        <p:spPr/>
        <p:txBody>
          <a:bodyPr/>
          <a:lstStyle/>
          <a:p>
            <a:pPr algn="ctr"/>
            <a:r>
              <a:rPr lang="en-GB" dirty="0">
                <a:latin typeface="Futura PT Heavy" panose="020B0802020204020303" pitchFamily="34" charset="0"/>
              </a:rPr>
              <a:t>Reporting</a:t>
            </a:r>
          </a:p>
        </p:txBody>
      </p:sp>
      <p:sp>
        <p:nvSpPr>
          <p:cNvPr id="3" name="Content Placeholder 2">
            <a:extLst>
              <a:ext uri="{FF2B5EF4-FFF2-40B4-BE49-F238E27FC236}">
                <a16:creationId xmlns:a16="http://schemas.microsoft.com/office/drawing/2014/main" id="{DA63C0CE-E76F-432F-8A43-E3D39181F8E5}"/>
              </a:ext>
            </a:extLst>
          </p:cNvPr>
          <p:cNvSpPr>
            <a:spLocks noGrp="1"/>
          </p:cNvSpPr>
          <p:nvPr>
            <p:ph sz="half" idx="1"/>
          </p:nvPr>
        </p:nvSpPr>
        <p:spPr/>
        <p:txBody>
          <a:bodyPr/>
          <a:lstStyle/>
          <a:p>
            <a:pPr marL="0" indent="0">
              <a:lnSpc>
                <a:spcPct val="100000"/>
              </a:lnSpc>
              <a:buNone/>
            </a:pPr>
            <a:r>
              <a:rPr lang="en-GB" sz="3200" dirty="0">
                <a:latin typeface="Futura PT Medium" panose="020B0602020204020303" pitchFamily="34" charset="0"/>
              </a:rPr>
              <a:t>You must report any changes to a person’s emollient use or anything that might impact their safety in this area.</a:t>
            </a:r>
          </a:p>
          <a:p>
            <a:pPr marL="0" indent="0">
              <a:lnSpc>
                <a:spcPct val="100000"/>
              </a:lnSpc>
              <a:buNone/>
            </a:pPr>
            <a:r>
              <a:rPr lang="en-GB" sz="3200" dirty="0">
                <a:latin typeface="Futura PT Medium" panose="020B0602020204020303" pitchFamily="34" charset="0"/>
              </a:rPr>
              <a:t>If you don’t think a person is being kept safe, you should escalate your concerns appropriately.</a:t>
            </a:r>
          </a:p>
          <a:p>
            <a:pPr marL="0" indent="0">
              <a:buNone/>
            </a:pPr>
            <a:endParaRPr lang="en-GB" dirty="0"/>
          </a:p>
        </p:txBody>
      </p:sp>
      <p:sp>
        <p:nvSpPr>
          <p:cNvPr id="5" name="Text Box 6">
            <a:extLst>
              <a:ext uri="{FF2B5EF4-FFF2-40B4-BE49-F238E27FC236}">
                <a16:creationId xmlns:a16="http://schemas.microsoft.com/office/drawing/2014/main" id="{905E5392-E7E4-4101-9586-1C8FC59BDD15}"/>
              </a:ext>
            </a:extLst>
          </p:cNvPr>
          <p:cNvSpPr txBox="1">
            <a:spLocks noChangeArrowheads="1"/>
          </p:cNvSpPr>
          <p:nvPr/>
        </p:nvSpPr>
        <p:spPr bwMode="auto">
          <a:xfrm>
            <a:off x="6360093" y="1825624"/>
            <a:ext cx="5181597" cy="4351339"/>
          </a:xfrm>
          <a:prstGeom prst="rect">
            <a:avLst/>
          </a:prstGeom>
          <a:solidFill>
            <a:srgbClr val="B00058"/>
          </a:solidFill>
          <a:ln>
            <a:noFill/>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200" dirty="0">
                <a:solidFill>
                  <a:schemeClr val="bg1"/>
                </a:solidFill>
                <a:latin typeface="Futura PT Heavy" panose="020B0802020204020303" pitchFamily="34" charset="0"/>
              </a:rPr>
              <a:t>Mini refresher:</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3200" dirty="0">
              <a:solidFill>
                <a:schemeClr val="bg1"/>
              </a:solidFill>
              <a:latin typeface="Futura PT Heavy" panose="020B0802020204020303" pitchFamily="34" charset="0"/>
            </a:endParaRPr>
          </a:p>
          <a:p>
            <a:pPr marL="457200" marR="0" lvl="0" indent="-4572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3200" dirty="0">
                <a:solidFill>
                  <a:schemeClr val="bg1"/>
                </a:solidFill>
                <a:latin typeface="Futura PT Heavy" panose="020B0802020204020303" pitchFamily="34" charset="0"/>
              </a:rPr>
              <a:t>Reporting to the office</a:t>
            </a:r>
          </a:p>
          <a:p>
            <a:pPr marL="457200" marR="0" lvl="0" indent="-4572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3200" dirty="0">
                <a:solidFill>
                  <a:schemeClr val="bg1"/>
                </a:solidFill>
                <a:latin typeface="Futura PT Heavy" panose="020B0802020204020303" pitchFamily="34" charset="0"/>
              </a:rPr>
              <a:t>How to escalate your concerns within the service and beyond it if necessary</a:t>
            </a:r>
          </a:p>
        </p:txBody>
      </p:sp>
    </p:spTree>
    <p:extLst>
      <p:ext uri="{BB962C8B-B14F-4D97-AF65-F5344CB8AC3E}">
        <p14:creationId xmlns:p14="http://schemas.microsoft.com/office/powerpoint/2010/main" val="14359749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B06A2E-E1AD-4CD6-93A4-DACD13371A4B}"/>
              </a:ext>
            </a:extLst>
          </p:cNvPr>
          <p:cNvSpPr>
            <a:spLocks noGrp="1"/>
          </p:cNvSpPr>
          <p:nvPr>
            <p:ph type="title"/>
          </p:nvPr>
        </p:nvSpPr>
        <p:spPr/>
        <p:txBody>
          <a:bodyPr/>
          <a:lstStyle/>
          <a:p>
            <a:pPr algn="ctr"/>
            <a:r>
              <a:rPr lang="en-GB" dirty="0">
                <a:latin typeface="Futura PT Heavy" panose="020B0802020204020303" pitchFamily="34" charset="0"/>
              </a:rPr>
              <a:t>Report Urgently</a:t>
            </a:r>
          </a:p>
        </p:txBody>
      </p:sp>
      <p:sp>
        <p:nvSpPr>
          <p:cNvPr id="5" name="Content Placeholder 4">
            <a:extLst>
              <a:ext uri="{FF2B5EF4-FFF2-40B4-BE49-F238E27FC236}">
                <a16:creationId xmlns:a16="http://schemas.microsoft.com/office/drawing/2014/main" id="{CD1EA2C8-2111-4543-AF8E-7B0FE5A6C39D}"/>
              </a:ext>
            </a:extLst>
          </p:cNvPr>
          <p:cNvSpPr>
            <a:spLocks noGrp="1"/>
          </p:cNvSpPr>
          <p:nvPr>
            <p:ph sz="half" idx="1"/>
          </p:nvPr>
        </p:nvSpPr>
        <p:spPr>
          <a:xfrm>
            <a:off x="838200" y="1825625"/>
            <a:ext cx="5412288" cy="4351338"/>
          </a:xfrm>
        </p:spPr>
        <p:txBody>
          <a:bodyPr>
            <a:normAutofit fontScale="92500" lnSpcReduction="10000"/>
          </a:bodyPr>
          <a:lstStyle/>
          <a:p>
            <a:pPr marL="0" marR="0" indent="0" algn="l">
              <a:lnSpc>
                <a:spcPct val="119000"/>
              </a:lnSpc>
              <a:spcBef>
                <a:spcPts val="0"/>
              </a:spcBef>
              <a:spcAft>
                <a:spcPts val="600"/>
              </a:spcAft>
            </a:pPr>
            <a:r>
              <a:rPr lang="en-GB" kern="1400" dirty="0">
                <a:ln>
                  <a:noFill/>
                </a:ln>
                <a:solidFill>
                  <a:srgbClr val="000000"/>
                </a:solidFill>
                <a:effectLst/>
                <a:latin typeface="Futura PT Medium" panose="020B0602020204020303" pitchFamily="34" charset="0"/>
              </a:rPr>
              <a:t>A person (or someone in their household) smoking when they are on oxygen</a:t>
            </a:r>
            <a:endParaRPr lang="en-GB"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GB" kern="1400" dirty="0">
                <a:ln>
                  <a:noFill/>
                </a:ln>
                <a:solidFill>
                  <a:srgbClr val="000000"/>
                </a:solidFill>
                <a:effectLst/>
                <a:latin typeface="Futura PT Medium" panose="020B0602020204020303" pitchFamily="34" charset="0"/>
              </a:rPr>
              <a:t>Any smoking in bed (this is EXTRA critical with an airflow mattress)</a:t>
            </a:r>
            <a:endParaRPr lang="en-GB"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GB" kern="1400" dirty="0">
                <a:ln>
                  <a:noFill/>
                </a:ln>
                <a:solidFill>
                  <a:srgbClr val="000000"/>
                </a:solidFill>
                <a:effectLst/>
                <a:latin typeface="Futura PT Medium" panose="020B0602020204020303" pitchFamily="34" charset="0"/>
              </a:rPr>
              <a:t>Someone mentioning near-misses with dropped cigarettes</a:t>
            </a:r>
            <a:endParaRPr lang="en-GB"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GB" kern="1400" dirty="0">
                <a:solidFill>
                  <a:srgbClr val="000000"/>
                </a:solidFill>
                <a:latin typeface="Futura PT Medium" panose="020B0602020204020303" pitchFamily="34" charset="0"/>
              </a:rPr>
              <a:t>You see new b</a:t>
            </a:r>
            <a:r>
              <a:rPr lang="en-GB" kern="1400" dirty="0">
                <a:ln>
                  <a:noFill/>
                </a:ln>
                <a:solidFill>
                  <a:srgbClr val="000000"/>
                </a:solidFill>
                <a:effectLst/>
                <a:latin typeface="Futura PT Medium" panose="020B0602020204020303" pitchFamily="34" charset="0"/>
              </a:rPr>
              <a:t>urn marks on someone’s clothes or furniture</a:t>
            </a:r>
            <a:endParaRPr lang="en-GB" kern="1400" dirty="0">
              <a:ln>
                <a:noFill/>
              </a:ln>
              <a:solidFill>
                <a:srgbClr val="000000"/>
              </a:solidFill>
              <a:effectLst/>
              <a:latin typeface="Calibri" panose="020F0502020204030204" pitchFamily="34" charset="0"/>
            </a:endParaRPr>
          </a:p>
        </p:txBody>
      </p:sp>
      <p:pic>
        <p:nvPicPr>
          <p:cNvPr id="2050" name="Picture 2">
            <a:extLst>
              <a:ext uri="{FF2B5EF4-FFF2-40B4-BE49-F238E27FC236}">
                <a16:creationId xmlns:a16="http://schemas.microsoft.com/office/drawing/2014/main" id="{13B0BECD-03B0-474E-B161-8B24AFE60D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2601">
            <a:off x="2587881" y="449601"/>
            <a:ext cx="861164" cy="94786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2">
            <a:extLst>
              <a:ext uri="{FF2B5EF4-FFF2-40B4-BE49-F238E27FC236}">
                <a16:creationId xmlns:a16="http://schemas.microsoft.com/office/drawing/2014/main" id="{A16E01A9-FE30-4F44-8987-ACD29FBD8B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2601">
            <a:off x="8920407" y="449600"/>
            <a:ext cx="861164" cy="94786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8" descr="A person lying on a bed&#10;&#10;Description automatically generated with medium confidence">
            <a:extLst>
              <a:ext uri="{FF2B5EF4-FFF2-40B4-BE49-F238E27FC236}">
                <a16:creationId xmlns:a16="http://schemas.microsoft.com/office/drawing/2014/main" id="{76B11E76-ED2F-44EA-9B61-24601A461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9840" y="2346640"/>
            <a:ext cx="4963960" cy="3309307"/>
          </a:xfrm>
          <a:prstGeom prst="rect">
            <a:avLst/>
          </a:prstGeom>
        </p:spPr>
      </p:pic>
    </p:spTree>
    <p:extLst>
      <p:ext uri="{BB962C8B-B14F-4D97-AF65-F5344CB8AC3E}">
        <p14:creationId xmlns:p14="http://schemas.microsoft.com/office/powerpoint/2010/main" val="1294742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F4C20-2875-47F2-8BAB-DA4EBA9A8AC0}"/>
              </a:ext>
            </a:extLst>
          </p:cNvPr>
          <p:cNvSpPr>
            <a:spLocks noGrp="1"/>
          </p:cNvSpPr>
          <p:nvPr>
            <p:ph type="title"/>
          </p:nvPr>
        </p:nvSpPr>
        <p:spPr/>
        <p:txBody>
          <a:bodyPr/>
          <a:lstStyle/>
          <a:p>
            <a:pPr algn="ctr"/>
            <a:r>
              <a:rPr lang="en-GB" dirty="0">
                <a:latin typeface="Futura PT Heavy" panose="020B0802020204020303" pitchFamily="34" charset="0"/>
              </a:rPr>
              <a:t>During an inspection</a:t>
            </a:r>
          </a:p>
        </p:txBody>
      </p:sp>
      <p:sp>
        <p:nvSpPr>
          <p:cNvPr id="3" name="Content Placeholder 2">
            <a:extLst>
              <a:ext uri="{FF2B5EF4-FFF2-40B4-BE49-F238E27FC236}">
                <a16:creationId xmlns:a16="http://schemas.microsoft.com/office/drawing/2014/main" id="{A3C25FD0-C4F5-5F43-AC0E-9CD06B3CDF3D}"/>
              </a:ext>
            </a:extLst>
          </p:cNvPr>
          <p:cNvSpPr>
            <a:spLocks noGrp="1"/>
          </p:cNvSpPr>
          <p:nvPr>
            <p:ph sz="half" idx="1"/>
          </p:nvPr>
        </p:nvSpPr>
        <p:spPr>
          <a:xfrm>
            <a:off x="838200" y="1825625"/>
            <a:ext cx="5181600" cy="4351338"/>
          </a:xfrm>
        </p:spPr>
        <p:txBody>
          <a:bodyPr>
            <a:normAutofit fontScale="92500" lnSpcReduction="20000"/>
          </a:bodyPr>
          <a:lstStyle/>
          <a:p>
            <a:pPr marL="0" indent="0">
              <a:lnSpc>
                <a:spcPct val="150000"/>
              </a:lnSpc>
              <a:buNone/>
            </a:pPr>
            <a:r>
              <a:rPr lang="en-GB" dirty="0">
                <a:latin typeface="Futura PT Medium" panose="020B0602020204020303" pitchFamily="34" charset="0"/>
              </a:rPr>
              <a:t>Care staff may be asked specifically about their knowledge of safe emollient use, but if not there’s an opportunity for you to mention knowledge in this area when asked a less specific question like, “Tell me some of the ways you keep people safe.”</a:t>
            </a:r>
          </a:p>
        </p:txBody>
      </p:sp>
      <p:pic>
        <p:nvPicPr>
          <p:cNvPr id="4098" name="Picture 2">
            <a:extLst>
              <a:ext uri="{FF2B5EF4-FFF2-40B4-BE49-F238E27FC236}">
                <a16:creationId xmlns:a16="http://schemas.microsoft.com/office/drawing/2014/main" id="{9A138BC2-B4ED-83EE-C07B-E766F55CEE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139553"/>
            <a:ext cx="5585224" cy="372348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571866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8FA6E6-ED9B-49BA-961D-18ABEA3677AD}"/>
              </a:ext>
            </a:extLst>
          </p:cNvPr>
          <p:cNvSpPr>
            <a:spLocks noGrp="1"/>
          </p:cNvSpPr>
          <p:nvPr>
            <p:ph type="title"/>
          </p:nvPr>
        </p:nvSpPr>
        <p:spPr>
          <a:xfrm>
            <a:off x="838200" y="2766218"/>
            <a:ext cx="10515600" cy="1325563"/>
          </a:xfrm>
        </p:spPr>
        <p:txBody>
          <a:bodyPr>
            <a:noAutofit/>
          </a:bodyPr>
          <a:lstStyle/>
          <a:p>
            <a:pPr algn="ctr"/>
            <a:r>
              <a:rPr lang="en-GB" sz="9600" dirty="0">
                <a:latin typeface="Futura PT Heavy" panose="020B0802020204020303" pitchFamily="34" charset="0"/>
              </a:rPr>
              <a:t>Part Two</a:t>
            </a:r>
          </a:p>
        </p:txBody>
      </p:sp>
    </p:spTree>
    <p:extLst>
      <p:ext uri="{BB962C8B-B14F-4D97-AF65-F5344CB8AC3E}">
        <p14:creationId xmlns:p14="http://schemas.microsoft.com/office/powerpoint/2010/main" val="6429870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0CEA2-BA6C-49D1-ABD6-C20D5C9C6E2F}"/>
              </a:ext>
            </a:extLst>
          </p:cNvPr>
          <p:cNvSpPr>
            <a:spLocks noGrp="1"/>
          </p:cNvSpPr>
          <p:nvPr>
            <p:ph type="title"/>
          </p:nvPr>
        </p:nvSpPr>
        <p:spPr/>
        <p:txBody>
          <a:bodyPr/>
          <a:lstStyle/>
          <a:p>
            <a:pPr algn="ctr"/>
            <a:r>
              <a:rPr lang="en-GB" dirty="0">
                <a:latin typeface="Futura PT Heavy" panose="020B0802020204020303" pitchFamily="34" charset="0"/>
              </a:rPr>
              <a:t>Assessment and Planning</a:t>
            </a:r>
          </a:p>
        </p:txBody>
      </p:sp>
      <p:sp>
        <p:nvSpPr>
          <p:cNvPr id="3" name="Content Placeholder 2">
            <a:extLst>
              <a:ext uri="{FF2B5EF4-FFF2-40B4-BE49-F238E27FC236}">
                <a16:creationId xmlns:a16="http://schemas.microsoft.com/office/drawing/2014/main" id="{D622B1D1-2EDD-4D32-8920-293621E44E39}"/>
              </a:ext>
            </a:extLst>
          </p:cNvPr>
          <p:cNvSpPr>
            <a:spLocks noGrp="1"/>
          </p:cNvSpPr>
          <p:nvPr>
            <p:ph idx="1"/>
          </p:nvPr>
        </p:nvSpPr>
        <p:spPr>
          <a:xfrm>
            <a:off x="838200" y="1690688"/>
            <a:ext cx="10515600" cy="4802187"/>
          </a:xfrm>
        </p:spPr>
        <p:txBody>
          <a:bodyPr>
            <a:normAutofit fontScale="85000" lnSpcReduction="10000"/>
          </a:bodyPr>
          <a:lstStyle/>
          <a:p>
            <a:pPr>
              <a:lnSpc>
                <a:spcPct val="110000"/>
              </a:lnSpc>
            </a:pPr>
            <a:r>
              <a:rPr lang="en-GB" sz="3600" dirty="0">
                <a:latin typeface="Futura PT Medium" panose="020B0602020204020303" pitchFamily="34" charset="0"/>
              </a:rPr>
              <a:t>It’s vital to get this right and continue to monitor the situation</a:t>
            </a:r>
          </a:p>
          <a:p>
            <a:pPr>
              <a:lnSpc>
                <a:spcPct val="110000"/>
              </a:lnSpc>
            </a:pPr>
            <a:r>
              <a:rPr lang="en-GB" sz="3600" dirty="0">
                <a:latin typeface="Futura PT Medium" panose="020B0602020204020303" pitchFamily="34" charset="0"/>
              </a:rPr>
              <a:t>You can support people with positive risk taking, but risks must be thoroughly assessed and mitigated so far as is practicable</a:t>
            </a:r>
          </a:p>
          <a:p>
            <a:pPr>
              <a:lnSpc>
                <a:spcPct val="110000"/>
              </a:lnSpc>
            </a:pPr>
            <a:r>
              <a:rPr lang="en-GB" sz="3600" dirty="0">
                <a:latin typeface="Futura PT Medium" panose="020B0602020204020303" pitchFamily="34" charset="0"/>
              </a:rPr>
              <a:t>You must keep relevant people informed at every stage</a:t>
            </a:r>
          </a:p>
          <a:p>
            <a:pPr>
              <a:lnSpc>
                <a:spcPct val="110000"/>
              </a:lnSpc>
            </a:pPr>
            <a:r>
              <a:rPr lang="en-GB" sz="3600" dirty="0">
                <a:latin typeface="Futura PT Medium" panose="020B0602020204020303" pitchFamily="34" charset="0"/>
              </a:rPr>
              <a:t>You may find yourself in conflict with people or their families, but you can also really make a difference to people’s wellbeing</a:t>
            </a:r>
          </a:p>
          <a:p>
            <a:pPr>
              <a:lnSpc>
                <a:spcPct val="110000"/>
              </a:lnSpc>
            </a:pPr>
            <a:r>
              <a:rPr lang="en-GB" sz="3600" dirty="0">
                <a:latin typeface="Futura PT Medium" panose="020B0602020204020303" pitchFamily="34" charset="0"/>
              </a:rPr>
              <a:t>The Fire Brigade are always happy to help</a:t>
            </a:r>
          </a:p>
          <a:p>
            <a:pPr>
              <a:lnSpc>
                <a:spcPct val="110000"/>
              </a:lnSpc>
            </a:pPr>
            <a:r>
              <a:rPr lang="en-GB" sz="3600" dirty="0">
                <a:latin typeface="Futura PT Medium" panose="020B0602020204020303" pitchFamily="34" charset="0"/>
              </a:rPr>
              <a:t>Be reassured that most situations will be straightforward!</a:t>
            </a:r>
          </a:p>
          <a:p>
            <a:pPr>
              <a:lnSpc>
                <a:spcPct val="110000"/>
              </a:lnSpc>
            </a:pPr>
            <a:endParaRPr lang="en-GB" sz="3600" dirty="0">
              <a:latin typeface="Futura PT Medium" panose="020B0602020204020303" pitchFamily="34" charset="0"/>
            </a:endParaRPr>
          </a:p>
          <a:p>
            <a:endParaRPr lang="en-GB" dirty="0"/>
          </a:p>
        </p:txBody>
      </p:sp>
    </p:spTree>
    <p:extLst>
      <p:ext uri="{BB962C8B-B14F-4D97-AF65-F5344CB8AC3E}">
        <p14:creationId xmlns:p14="http://schemas.microsoft.com/office/powerpoint/2010/main" val="5323979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D6ED35-D8CA-40FD-809F-6C0A65EA81E5}"/>
              </a:ext>
            </a:extLst>
          </p:cNvPr>
          <p:cNvSpPr>
            <a:spLocks noGrp="1"/>
          </p:cNvSpPr>
          <p:nvPr>
            <p:ph sz="half" idx="1"/>
          </p:nvPr>
        </p:nvSpPr>
        <p:spPr>
          <a:xfrm>
            <a:off x="914400" y="817686"/>
            <a:ext cx="5181600" cy="5222625"/>
          </a:xfrm>
        </p:spPr>
        <p:txBody>
          <a:bodyPr>
            <a:normAutofit fontScale="92500" lnSpcReduction="10000"/>
          </a:bodyPr>
          <a:lstStyle/>
          <a:p>
            <a:pPr marL="0" marR="0" indent="0" algn="l">
              <a:lnSpc>
                <a:spcPct val="119000"/>
              </a:lnSpc>
              <a:spcBef>
                <a:spcPts val="0"/>
              </a:spcBef>
              <a:spcAft>
                <a:spcPts val="600"/>
              </a:spcAft>
              <a:buNone/>
            </a:pPr>
            <a:r>
              <a:rPr lang="en-GB" dirty="0">
                <a:latin typeface="Futura PT Medium" panose="020B0602020204020303" pitchFamily="34" charset="0"/>
              </a:rPr>
              <a:t>All emollient use needs to be assessed and recorded </a:t>
            </a:r>
            <a:r>
              <a:rPr lang="en-GB" dirty="0">
                <a:latin typeface="Futura PT Heavy" panose="020B0802020204020303" pitchFamily="34" charset="0"/>
              </a:rPr>
              <a:t>appropriately.</a:t>
            </a:r>
          </a:p>
          <a:p>
            <a:pPr marL="0" marR="0" indent="0" algn="l">
              <a:lnSpc>
                <a:spcPct val="119000"/>
              </a:lnSpc>
              <a:spcBef>
                <a:spcPts val="0"/>
              </a:spcBef>
              <a:spcAft>
                <a:spcPts val="600"/>
              </a:spcAft>
              <a:buNone/>
            </a:pPr>
            <a:r>
              <a:rPr lang="en-GB" dirty="0">
                <a:latin typeface="Futura PT Medium" panose="020B0602020204020303" pitchFamily="34" charset="0"/>
              </a:rPr>
              <a:t>This means for emollient users at low risk, e.g. non-smokers with no realistic sources of ignition, a tick-box approach and standard phrasing to describe the general risk is usually fine.</a:t>
            </a:r>
          </a:p>
          <a:p>
            <a:pPr marL="0" marR="0" indent="0" algn="l">
              <a:lnSpc>
                <a:spcPct val="119000"/>
              </a:lnSpc>
              <a:spcBef>
                <a:spcPts val="0"/>
              </a:spcBef>
              <a:spcAft>
                <a:spcPts val="600"/>
              </a:spcAft>
              <a:buNone/>
            </a:pPr>
            <a:r>
              <a:rPr lang="en-GB" dirty="0">
                <a:latin typeface="Futura PT Medium" panose="020B0602020204020303" pitchFamily="34" charset="0"/>
              </a:rPr>
              <a:t>You would just need to record the names of the product(s) the person uses and how staff are to apply them.</a:t>
            </a:r>
            <a:endParaRPr lang="en-GB" sz="1600" kern="1400" dirty="0">
              <a:ln>
                <a:noFill/>
              </a:ln>
              <a:solidFill>
                <a:srgbClr val="000000"/>
              </a:solidFill>
              <a:effectLst/>
              <a:latin typeface="Calibri" panose="020F0502020204030204" pitchFamily="34" charset="0"/>
            </a:endParaRPr>
          </a:p>
        </p:txBody>
      </p:sp>
      <p:pic>
        <p:nvPicPr>
          <p:cNvPr id="6" name="Picture 5" descr="A person writing on a piece of paper&#10;&#10;Description automatically generated">
            <a:extLst>
              <a:ext uri="{FF2B5EF4-FFF2-40B4-BE49-F238E27FC236}">
                <a16:creationId xmlns:a16="http://schemas.microsoft.com/office/drawing/2014/main" id="{A9A615BA-9097-4278-93F8-8BD4680D1C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3910" y="1613088"/>
            <a:ext cx="4833690" cy="3631820"/>
          </a:xfrm>
          <a:prstGeom prst="rect">
            <a:avLst/>
          </a:prstGeom>
        </p:spPr>
      </p:pic>
    </p:spTree>
    <p:extLst>
      <p:ext uri="{BB962C8B-B14F-4D97-AF65-F5344CB8AC3E}">
        <p14:creationId xmlns:p14="http://schemas.microsoft.com/office/powerpoint/2010/main" val="26666935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DCFA4-6FD5-4C0B-9A48-12F692CC660D}"/>
              </a:ext>
            </a:extLst>
          </p:cNvPr>
          <p:cNvSpPr>
            <a:spLocks noGrp="1"/>
          </p:cNvSpPr>
          <p:nvPr>
            <p:ph type="title"/>
          </p:nvPr>
        </p:nvSpPr>
        <p:spPr/>
        <p:txBody>
          <a:bodyPr/>
          <a:lstStyle/>
          <a:p>
            <a:pPr algn="ctr"/>
            <a:r>
              <a:rPr lang="en-GB" dirty="0">
                <a:latin typeface="Futura PT Heavy" panose="020B0802020204020303" pitchFamily="34" charset="0"/>
              </a:rPr>
              <a:t>When a risk is present</a:t>
            </a:r>
          </a:p>
        </p:txBody>
      </p:sp>
      <p:sp>
        <p:nvSpPr>
          <p:cNvPr id="3" name="Content Placeholder 2">
            <a:extLst>
              <a:ext uri="{FF2B5EF4-FFF2-40B4-BE49-F238E27FC236}">
                <a16:creationId xmlns:a16="http://schemas.microsoft.com/office/drawing/2014/main" id="{104E89FC-E7AF-4898-BB69-62A51692266F}"/>
              </a:ext>
            </a:extLst>
          </p:cNvPr>
          <p:cNvSpPr>
            <a:spLocks noGrp="1"/>
          </p:cNvSpPr>
          <p:nvPr>
            <p:ph sz="half" idx="1"/>
          </p:nvPr>
        </p:nvSpPr>
        <p:spPr>
          <a:xfrm>
            <a:off x="838200" y="1962126"/>
            <a:ext cx="5181600" cy="3871323"/>
          </a:xfrm>
        </p:spPr>
        <p:txBody>
          <a:bodyPr>
            <a:normAutofit fontScale="70000" lnSpcReduction="20000"/>
          </a:bodyPr>
          <a:lstStyle/>
          <a:p>
            <a:pPr marL="0" indent="0">
              <a:lnSpc>
                <a:spcPct val="120000"/>
              </a:lnSpc>
              <a:buNone/>
            </a:pPr>
            <a:r>
              <a:rPr lang="en-GB" sz="4000" dirty="0">
                <a:latin typeface="Futura PT Medium" panose="020B0602020204020303" pitchFamily="34" charset="0"/>
              </a:rPr>
              <a:t>If a person uses emollients but there is an unavoidable potential source of ignition, you must ensure that your assessment and plans are highly detailed and personalised. </a:t>
            </a:r>
          </a:p>
          <a:p>
            <a:pPr marL="0" indent="0">
              <a:lnSpc>
                <a:spcPct val="120000"/>
              </a:lnSpc>
              <a:buNone/>
            </a:pPr>
            <a:r>
              <a:rPr lang="en-GB" sz="4000" dirty="0">
                <a:latin typeface="Futura PT Medium" panose="020B0602020204020303" pitchFamily="34" charset="0"/>
              </a:rPr>
              <a:t>You must ensure that any solutions are in turn properly assessed and documented.</a:t>
            </a:r>
          </a:p>
        </p:txBody>
      </p:sp>
      <p:pic>
        <p:nvPicPr>
          <p:cNvPr id="6" name="Picture 5" descr="Diagram&#10;&#10;Description automatically generated with low confidence">
            <a:extLst>
              <a:ext uri="{FF2B5EF4-FFF2-40B4-BE49-F238E27FC236}">
                <a16:creationId xmlns:a16="http://schemas.microsoft.com/office/drawing/2014/main" id="{A8F6FBB8-9725-4184-BB13-3B31BB3ADD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1132" y="2233564"/>
            <a:ext cx="4992668" cy="3328445"/>
          </a:xfrm>
          <a:prstGeom prst="rect">
            <a:avLst/>
          </a:prstGeom>
        </p:spPr>
      </p:pic>
    </p:spTree>
    <p:extLst>
      <p:ext uri="{BB962C8B-B14F-4D97-AF65-F5344CB8AC3E}">
        <p14:creationId xmlns:p14="http://schemas.microsoft.com/office/powerpoint/2010/main" val="932538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D0C6D-2552-46C5-9BD6-4094E8842654}"/>
              </a:ext>
            </a:extLst>
          </p:cNvPr>
          <p:cNvSpPr>
            <a:spLocks noGrp="1"/>
          </p:cNvSpPr>
          <p:nvPr>
            <p:ph type="title"/>
          </p:nvPr>
        </p:nvSpPr>
        <p:spPr>
          <a:xfrm>
            <a:off x="838200" y="365126"/>
            <a:ext cx="10515600" cy="900004"/>
          </a:xfrm>
        </p:spPr>
        <p:txBody>
          <a:bodyPr>
            <a:normAutofit/>
          </a:bodyPr>
          <a:lstStyle/>
          <a:p>
            <a:pPr algn="ctr"/>
            <a:r>
              <a:rPr lang="en-GB" sz="3600" dirty="0">
                <a:latin typeface="Futura PT Heavy" panose="020B0802020204020303" pitchFamily="34" charset="0"/>
              </a:rPr>
              <a:t>Emollients – A Quick Refresher</a:t>
            </a:r>
          </a:p>
        </p:txBody>
      </p:sp>
      <p:sp>
        <p:nvSpPr>
          <p:cNvPr id="3" name="Content Placeholder 2">
            <a:extLst>
              <a:ext uri="{FF2B5EF4-FFF2-40B4-BE49-F238E27FC236}">
                <a16:creationId xmlns:a16="http://schemas.microsoft.com/office/drawing/2014/main" id="{1AEE2753-A147-4CDB-876A-9F1142517E4C}"/>
              </a:ext>
            </a:extLst>
          </p:cNvPr>
          <p:cNvSpPr>
            <a:spLocks noGrp="1"/>
          </p:cNvSpPr>
          <p:nvPr>
            <p:ph idx="1"/>
          </p:nvPr>
        </p:nvSpPr>
        <p:spPr>
          <a:xfrm>
            <a:off x="562629" y="1365337"/>
            <a:ext cx="5833998" cy="5127537"/>
          </a:xfrm>
        </p:spPr>
        <p:txBody>
          <a:bodyPr>
            <a:normAutofit lnSpcReduction="10000"/>
          </a:bodyPr>
          <a:lstStyle/>
          <a:p>
            <a:pPr marL="0" indent="0">
              <a:lnSpc>
                <a:spcPct val="150000"/>
              </a:lnSpc>
              <a:buNone/>
            </a:pPr>
            <a:r>
              <a:rPr lang="en-GB" sz="3200" dirty="0">
                <a:latin typeface="Futura PT Medium" panose="020B0602020204020303" pitchFamily="34" charset="0"/>
              </a:rPr>
              <a:t>“Emollient” is the medical word for moisturiser and  is derived from the Latin verb </a:t>
            </a:r>
            <a:r>
              <a:rPr lang="en-GB" sz="3200" i="1" dirty="0" err="1">
                <a:latin typeface="Futura PT Medium" panose="020B0602020204020303" pitchFamily="34" charset="0"/>
              </a:rPr>
              <a:t>mollire</a:t>
            </a:r>
            <a:r>
              <a:rPr lang="en-GB" sz="3200" dirty="0">
                <a:latin typeface="Futura PT Medium" panose="020B0602020204020303" pitchFamily="34" charset="0"/>
              </a:rPr>
              <a:t>, “to soften”. </a:t>
            </a:r>
          </a:p>
          <a:p>
            <a:pPr marL="0" indent="0">
              <a:lnSpc>
                <a:spcPct val="150000"/>
              </a:lnSpc>
              <a:buNone/>
            </a:pPr>
            <a:r>
              <a:rPr lang="en-GB" sz="3200" dirty="0">
                <a:latin typeface="Futura PT Medium" panose="020B0602020204020303" pitchFamily="34" charset="0"/>
              </a:rPr>
              <a:t>They soothe the skin and relieve itching and dryness. Emollients come in different types and have many uses.</a:t>
            </a:r>
          </a:p>
          <a:p>
            <a:pPr marL="0" indent="0">
              <a:buNone/>
            </a:pPr>
            <a:endParaRPr lang="en-GB" dirty="0"/>
          </a:p>
        </p:txBody>
      </p:sp>
      <p:pic>
        <p:nvPicPr>
          <p:cNvPr id="5" name="Picture 4" descr="A picture containing person&#10;&#10;Description automatically generated">
            <a:extLst>
              <a:ext uri="{FF2B5EF4-FFF2-40B4-BE49-F238E27FC236}">
                <a16:creationId xmlns:a16="http://schemas.microsoft.com/office/drawing/2014/main" id="{3694A8D7-EE84-4E26-A42B-620364CC36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3657" y="1714500"/>
            <a:ext cx="5143500" cy="3429000"/>
          </a:xfrm>
          <a:prstGeom prst="rect">
            <a:avLst/>
          </a:prstGeom>
        </p:spPr>
      </p:pic>
    </p:spTree>
    <p:extLst>
      <p:ext uri="{BB962C8B-B14F-4D97-AF65-F5344CB8AC3E}">
        <p14:creationId xmlns:p14="http://schemas.microsoft.com/office/powerpoint/2010/main" val="25139733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8F0C96-930F-67E4-5F36-2E9A6C836AD2}"/>
              </a:ext>
            </a:extLst>
          </p:cNvPr>
          <p:cNvSpPr txBox="1"/>
          <p:nvPr/>
        </p:nvSpPr>
        <p:spPr>
          <a:xfrm>
            <a:off x="537575" y="460843"/>
            <a:ext cx="5558425" cy="5936305"/>
          </a:xfrm>
          <a:prstGeom prst="rect">
            <a:avLst/>
          </a:prstGeom>
          <a:noFill/>
        </p:spPr>
        <p:txBody>
          <a:bodyPr wrap="square">
            <a:spAutoFit/>
          </a:bodyPr>
          <a:lstStyle/>
          <a:p>
            <a:pPr marL="457200" marR="0" indent="-457200" algn="l">
              <a:lnSpc>
                <a:spcPct val="119000"/>
              </a:lnSpc>
              <a:spcBef>
                <a:spcPts val="0"/>
              </a:spcBef>
              <a:spcAft>
                <a:spcPts val="600"/>
              </a:spcAft>
              <a:buFont typeface="Arial" panose="020B0604020202020204" pitchFamily="34" charset="0"/>
              <a:buChar char="•"/>
            </a:pPr>
            <a:r>
              <a:rPr lang="en-GB" sz="2800" kern="1400" dirty="0">
                <a:ln>
                  <a:noFill/>
                </a:ln>
                <a:solidFill>
                  <a:srgbClr val="000000"/>
                </a:solidFill>
                <a:effectLst/>
                <a:latin typeface="Futura PT Medium" panose="020B0602020204020303" pitchFamily="34" charset="0"/>
              </a:rPr>
              <a:t>There must be clearly defined and described safe ways of working</a:t>
            </a:r>
          </a:p>
          <a:p>
            <a:pPr marL="457200" marR="0" indent="-457200" algn="l">
              <a:lnSpc>
                <a:spcPct val="119000"/>
              </a:lnSpc>
              <a:spcBef>
                <a:spcPts val="0"/>
              </a:spcBef>
              <a:spcAft>
                <a:spcPts val="600"/>
              </a:spcAft>
              <a:buFont typeface="Arial" panose="020B0604020202020204" pitchFamily="34" charset="0"/>
              <a:buChar char="•"/>
            </a:pPr>
            <a:r>
              <a:rPr lang="en-GB" sz="2800" kern="1400" dirty="0">
                <a:ln>
                  <a:noFill/>
                </a:ln>
                <a:solidFill>
                  <a:srgbClr val="000000"/>
                </a:solidFill>
                <a:effectLst/>
                <a:latin typeface="Futura PT Medium" panose="020B0602020204020303" pitchFamily="34" charset="0"/>
              </a:rPr>
              <a:t>These must reduce the risks as far as is practicable to both client and staff</a:t>
            </a:r>
          </a:p>
          <a:p>
            <a:pPr marL="457200" marR="0" indent="-457200" algn="l">
              <a:lnSpc>
                <a:spcPct val="119000"/>
              </a:lnSpc>
              <a:spcBef>
                <a:spcPts val="0"/>
              </a:spcBef>
              <a:spcAft>
                <a:spcPts val="600"/>
              </a:spcAft>
              <a:buFont typeface="Arial" panose="020B0604020202020204" pitchFamily="34" charset="0"/>
              <a:buChar char="•"/>
            </a:pPr>
            <a:r>
              <a:rPr lang="en-GB" sz="2800" kern="1400" dirty="0">
                <a:ln>
                  <a:noFill/>
                </a:ln>
                <a:solidFill>
                  <a:srgbClr val="B00058"/>
                </a:solidFill>
                <a:effectLst/>
                <a:latin typeface="Futura PT Medium" panose="020B0602020204020303" pitchFamily="34" charset="0"/>
              </a:rPr>
              <a:t>There must be practical and clearly described action to take in an emergency</a:t>
            </a:r>
          </a:p>
          <a:p>
            <a:pPr marL="457200" indent="-457200">
              <a:lnSpc>
                <a:spcPct val="119000"/>
              </a:lnSpc>
              <a:spcAft>
                <a:spcPts val="600"/>
              </a:spcAft>
              <a:buFont typeface="Arial" panose="020B0604020202020204" pitchFamily="34" charset="0"/>
              <a:buChar char="•"/>
            </a:pPr>
            <a:r>
              <a:rPr lang="en-GB" sz="2800" kern="1400" dirty="0">
                <a:ln>
                  <a:noFill/>
                </a:ln>
                <a:solidFill>
                  <a:srgbClr val="000000"/>
                </a:solidFill>
                <a:effectLst/>
                <a:latin typeface="Futura PT Medium" panose="020B0602020204020303" pitchFamily="34" charset="0"/>
              </a:rPr>
              <a:t>Documents need to be easily accessible to care staff when they need to refer to them</a:t>
            </a:r>
            <a:endParaRPr lang="en-GB" sz="2800" kern="1400" dirty="0">
              <a:solidFill>
                <a:srgbClr val="000000"/>
              </a:solidFill>
              <a:latin typeface="Futura PT Medium" panose="020B0602020204020303" pitchFamily="34" charset="0"/>
            </a:endParaRPr>
          </a:p>
        </p:txBody>
      </p:sp>
      <p:sp>
        <p:nvSpPr>
          <p:cNvPr id="6" name="TextBox 5">
            <a:extLst>
              <a:ext uri="{FF2B5EF4-FFF2-40B4-BE49-F238E27FC236}">
                <a16:creationId xmlns:a16="http://schemas.microsoft.com/office/drawing/2014/main" id="{C09A9DBF-7F95-0D2A-2262-11D27FE6ACE1}"/>
              </a:ext>
            </a:extLst>
          </p:cNvPr>
          <p:cNvSpPr txBox="1"/>
          <p:nvPr/>
        </p:nvSpPr>
        <p:spPr>
          <a:xfrm>
            <a:off x="6388274" y="612839"/>
            <a:ext cx="5136714" cy="5632311"/>
          </a:xfrm>
          <a:prstGeom prst="rect">
            <a:avLst/>
          </a:prstGeom>
          <a:noFill/>
        </p:spPr>
        <p:txBody>
          <a:bodyPr wrap="square" rtlCol="0">
            <a:spAutoFit/>
          </a:bodyPr>
          <a:lstStyle/>
          <a:p>
            <a:r>
              <a:rPr lang="en-GB" sz="2000" dirty="0">
                <a:solidFill>
                  <a:srgbClr val="B00058"/>
                </a:solidFill>
                <a:latin typeface="Futura PT Heavy" panose="020B0802020204020303" pitchFamily="34" charset="0"/>
              </a:rPr>
              <a:t>The agreed emergency action must be in line with your service’s policies and procedures.</a:t>
            </a:r>
          </a:p>
          <a:p>
            <a:endParaRPr lang="en-GB" sz="2000" dirty="0">
              <a:solidFill>
                <a:srgbClr val="B00058"/>
              </a:solidFill>
              <a:latin typeface="Futura PT Heavy" panose="020B0802020204020303" pitchFamily="34" charset="0"/>
            </a:endParaRPr>
          </a:p>
          <a:p>
            <a:r>
              <a:rPr lang="en-GB" sz="2000" dirty="0">
                <a:solidFill>
                  <a:srgbClr val="B00058"/>
                </a:solidFill>
                <a:latin typeface="Futura PT Heavy" panose="020B0802020204020303" pitchFamily="34" charset="0"/>
              </a:rPr>
              <a:t>People are allowed to put themselves in mortal danger – care staff are not!</a:t>
            </a:r>
          </a:p>
          <a:p>
            <a:endParaRPr lang="en-GB" sz="2000" dirty="0">
              <a:solidFill>
                <a:srgbClr val="B00058"/>
              </a:solidFill>
              <a:latin typeface="Futura PT Heavy" panose="020B0802020204020303" pitchFamily="34" charset="0"/>
            </a:endParaRPr>
          </a:p>
          <a:p>
            <a:r>
              <a:rPr lang="en-GB" sz="2000" dirty="0">
                <a:solidFill>
                  <a:srgbClr val="B00058"/>
                </a:solidFill>
                <a:latin typeface="Futura PT Heavy" panose="020B0802020204020303" pitchFamily="34" charset="0"/>
              </a:rPr>
              <a:t>Don’t forget to risk assess any emergency action and ensure you have what you need. For instance, if it is agreed that staff will extinguish a personal fire, there needs to be suitable equipment in place such as a fire blanket.</a:t>
            </a:r>
          </a:p>
          <a:p>
            <a:endParaRPr lang="en-GB" sz="2000" dirty="0">
              <a:solidFill>
                <a:srgbClr val="B00058"/>
              </a:solidFill>
              <a:latin typeface="Futura PT Heavy" panose="020B0802020204020303" pitchFamily="34" charset="0"/>
            </a:endParaRPr>
          </a:p>
          <a:p>
            <a:r>
              <a:rPr lang="en-GB" sz="2000" dirty="0">
                <a:solidFill>
                  <a:srgbClr val="B00058"/>
                </a:solidFill>
                <a:latin typeface="Futura PT Heavy" panose="020B0802020204020303" pitchFamily="34" charset="0"/>
              </a:rPr>
              <a:t>Although fire extinguishers can be used on a person, each type has its own risks when used that way and they need to be considered too.</a:t>
            </a:r>
          </a:p>
        </p:txBody>
      </p:sp>
    </p:spTree>
    <p:extLst>
      <p:ext uri="{BB962C8B-B14F-4D97-AF65-F5344CB8AC3E}">
        <p14:creationId xmlns:p14="http://schemas.microsoft.com/office/powerpoint/2010/main" val="2492077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48DAA-B06A-D070-2C37-D896D9A44604}"/>
              </a:ext>
            </a:extLst>
          </p:cNvPr>
          <p:cNvSpPr>
            <a:spLocks noGrp="1"/>
          </p:cNvSpPr>
          <p:nvPr>
            <p:ph type="title"/>
          </p:nvPr>
        </p:nvSpPr>
        <p:spPr/>
        <p:txBody>
          <a:bodyPr/>
          <a:lstStyle/>
          <a:p>
            <a:pPr algn="ctr"/>
            <a:r>
              <a:rPr lang="en-GB" dirty="0">
                <a:latin typeface="Futura PT Heavy" panose="020B0802020204020303" pitchFamily="34" charset="0"/>
              </a:rPr>
              <a:t>Space Heaters</a:t>
            </a:r>
          </a:p>
        </p:txBody>
      </p:sp>
      <p:sp>
        <p:nvSpPr>
          <p:cNvPr id="3" name="Content Placeholder 2">
            <a:extLst>
              <a:ext uri="{FF2B5EF4-FFF2-40B4-BE49-F238E27FC236}">
                <a16:creationId xmlns:a16="http://schemas.microsoft.com/office/drawing/2014/main" id="{B43DD45A-D4C1-584B-ED2D-8693C995B721}"/>
              </a:ext>
            </a:extLst>
          </p:cNvPr>
          <p:cNvSpPr>
            <a:spLocks noGrp="1"/>
          </p:cNvSpPr>
          <p:nvPr>
            <p:ph sz="half" idx="1"/>
          </p:nvPr>
        </p:nvSpPr>
        <p:spPr>
          <a:xfrm>
            <a:off x="838200" y="1565753"/>
            <a:ext cx="5181600" cy="4534422"/>
          </a:xfrm>
        </p:spPr>
        <p:txBody>
          <a:bodyPr>
            <a:normAutofit fontScale="85000" lnSpcReduction="20000"/>
          </a:bodyPr>
          <a:lstStyle/>
          <a:p>
            <a:pPr marL="0" indent="0">
              <a:lnSpc>
                <a:spcPct val="120000"/>
              </a:lnSpc>
              <a:buNone/>
            </a:pPr>
            <a:r>
              <a:rPr lang="en-GB" dirty="0">
                <a:latin typeface="Futura PT Medium" panose="020B0602020204020303" pitchFamily="34" charset="0"/>
              </a:rPr>
              <a:t>Space heaters are any kind of individual heater, as opposed to central heating.</a:t>
            </a:r>
          </a:p>
          <a:p>
            <a:pPr marL="0" indent="0">
              <a:lnSpc>
                <a:spcPct val="120000"/>
              </a:lnSpc>
              <a:buNone/>
            </a:pPr>
            <a:r>
              <a:rPr lang="en-GB" dirty="0">
                <a:latin typeface="Futura PT Medium" panose="020B0602020204020303" pitchFamily="34" charset="0"/>
              </a:rPr>
              <a:t>As well as assessing the space around them for flammable items and furnishings, and checking they are basically safe and maintained, consider how it will be used.</a:t>
            </a:r>
          </a:p>
          <a:p>
            <a:pPr marL="0" indent="0">
              <a:lnSpc>
                <a:spcPct val="120000"/>
              </a:lnSpc>
              <a:buNone/>
            </a:pPr>
            <a:r>
              <a:rPr lang="en-GB" dirty="0">
                <a:latin typeface="Futura PT Medium" panose="020B0602020204020303" pitchFamily="34" charset="0"/>
              </a:rPr>
              <a:t>People often sit very close to them and those with loss of sensation or who are prone to feeling cold are especially vulnerable.</a:t>
            </a:r>
          </a:p>
        </p:txBody>
      </p:sp>
      <p:pic>
        <p:nvPicPr>
          <p:cNvPr id="6" name="Picture 5" descr="A picture containing person, indoor&#10;&#10;Description automatically generated">
            <a:extLst>
              <a:ext uri="{FF2B5EF4-FFF2-40B4-BE49-F238E27FC236}">
                <a16:creationId xmlns:a16="http://schemas.microsoft.com/office/drawing/2014/main" id="{F1507643-A035-0E3F-F993-0E0AF5295F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2" y="2013516"/>
            <a:ext cx="5449398" cy="3626285"/>
          </a:xfrm>
          <a:prstGeom prst="rect">
            <a:avLst/>
          </a:prstGeom>
        </p:spPr>
      </p:pic>
    </p:spTree>
    <p:extLst>
      <p:ext uri="{BB962C8B-B14F-4D97-AF65-F5344CB8AC3E}">
        <p14:creationId xmlns:p14="http://schemas.microsoft.com/office/powerpoint/2010/main" val="21097515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CD6FC-5813-39BA-CC43-42C48A50C68C}"/>
              </a:ext>
            </a:extLst>
          </p:cNvPr>
          <p:cNvSpPr>
            <a:spLocks noGrp="1"/>
          </p:cNvSpPr>
          <p:nvPr>
            <p:ph type="title"/>
          </p:nvPr>
        </p:nvSpPr>
        <p:spPr/>
        <p:txBody>
          <a:bodyPr/>
          <a:lstStyle/>
          <a:p>
            <a:pPr algn="ctr"/>
            <a:r>
              <a:rPr lang="en-GB" dirty="0">
                <a:latin typeface="Futura PT Heavy" panose="020B0802020204020303" pitchFamily="34" charset="0"/>
              </a:rPr>
              <a:t>Safe use of space heaters</a:t>
            </a:r>
          </a:p>
        </p:txBody>
      </p:sp>
      <p:sp>
        <p:nvSpPr>
          <p:cNvPr id="3" name="Content Placeholder 2">
            <a:extLst>
              <a:ext uri="{FF2B5EF4-FFF2-40B4-BE49-F238E27FC236}">
                <a16:creationId xmlns:a16="http://schemas.microsoft.com/office/drawing/2014/main" id="{FE690EE6-9517-1024-836C-C43B5ABF3183}"/>
              </a:ext>
            </a:extLst>
          </p:cNvPr>
          <p:cNvSpPr>
            <a:spLocks noGrp="1"/>
          </p:cNvSpPr>
          <p:nvPr>
            <p:ph sz="half" idx="1"/>
          </p:nvPr>
        </p:nvSpPr>
        <p:spPr>
          <a:xfrm>
            <a:off x="838200" y="1828474"/>
            <a:ext cx="5181600" cy="4447065"/>
          </a:xfrm>
        </p:spPr>
        <p:txBody>
          <a:bodyPr>
            <a:normAutofit fontScale="92500" lnSpcReduction="10000"/>
          </a:bodyPr>
          <a:lstStyle/>
          <a:p>
            <a:pPr marL="0" indent="0">
              <a:lnSpc>
                <a:spcPct val="120000"/>
              </a:lnSpc>
              <a:buNone/>
            </a:pPr>
            <a:r>
              <a:rPr lang="en-GB" dirty="0">
                <a:latin typeface="Futura PT Medium" panose="020B0602020204020303" pitchFamily="34" charset="0"/>
              </a:rPr>
              <a:t>Space heaters may be someone’s only source of heat, either due to the limitations of their home, or not wanting to use the central heating for whatever reason.</a:t>
            </a:r>
          </a:p>
          <a:p>
            <a:pPr marL="0" indent="0">
              <a:lnSpc>
                <a:spcPct val="120000"/>
              </a:lnSpc>
              <a:buNone/>
            </a:pPr>
            <a:r>
              <a:rPr lang="en-GB" dirty="0">
                <a:latin typeface="Futura PT Medium" panose="020B0602020204020303" pitchFamily="34" charset="0"/>
              </a:rPr>
              <a:t>If an emollient user you are assessing appears to be using space heaters when they could be using central heating, you should escalate this.</a:t>
            </a:r>
          </a:p>
        </p:txBody>
      </p:sp>
      <p:pic>
        <p:nvPicPr>
          <p:cNvPr id="8" name="Picture 7" descr="A picture containing calendar&#10;&#10;Description automatically generated">
            <a:extLst>
              <a:ext uri="{FF2B5EF4-FFF2-40B4-BE49-F238E27FC236}">
                <a16:creationId xmlns:a16="http://schemas.microsoft.com/office/drawing/2014/main" id="{DB45AD01-3281-B638-7510-00DD262B3F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2512" y="2166677"/>
            <a:ext cx="5181600" cy="3454400"/>
          </a:xfrm>
          <a:prstGeom prst="rect">
            <a:avLst/>
          </a:prstGeom>
        </p:spPr>
      </p:pic>
    </p:spTree>
    <p:extLst>
      <p:ext uri="{BB962C8B-B14F-4D97-AF65-F5344CB8AC3E}">
        <p14:creationId xmlns:p14="http://schemas.microsoft.com/office/powerpoint/2010/main" val="15685921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loor, indoor, curtain, white&#10;&#10;Description automatically generated">
            <a:extLst>
              <a:ext uri="{FF2B5EF4-FFF2-40B4-BE49-F238E27FC236}">
                <a16:creationId xmlns:a16="http://schemas.microsoft.com/office/drawing/2014/main" id="{AD03076F-1FB4-1F55-42E6-F0FCF1AC2E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2466" y="427405"/>
            <a:ext cx="4062086" cy="2708057"/>
          </a:xfrm>
          <a:prstGeom prst="rect">
            <a:avLst/>
          </a:prstGeom>
        </p:spPr>
      </p:pic>
      <p:pic>
        <p:nvPicPr>
          <p:cNvPr id="6" name="Picture 5" descr="A picture containing person, hand, kitchen appliance&#10;&#10;Description automatically generated">
            <a:extLst>
              <a:ext uri="{FF2B5EF4-FFF2-40B4-BE49-F238E27FC236}">
                <a16:creationId xmlns:a16="http://schemas.microsoft.com/office/drawing/2014/main" id="{39B8262C-DD72-8578-0967-530E0B7DD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2466" y="3383548"/>
            <a:ext cx="4062086" cy="3047048"/>
          </a:xfrm>
          <a:prstGeom prst="rect">
            <a:avLst/>
          </a:prstGeom>
        </p:spPr>
      </p:pic>
      <p:sp>
        <p:nvSpPr>
          <p:cNvPr id="2" name="Content Placeholder 3">
            <a:extLst>
              <a:ext uri="{FF2B5EF4-FFF2-40B4-BE49-F238E27FC236}">
                <a16:creationId xmlns:a16="http://schemas.microsoft.com/office/drawing/2014/main" id="{AC2DFABC-9686-6809-D05C-58512532E508}"/>
              </a:ext>
            </a:extLst>
          </p:cNvPr>
          <p:cNvSpPr txBox="1">
            <a:spLocks/>
          </p:cNvSpPr>
          <p:nvPr/>
        </p:nvSpPr>
        <p:spPr>
          <a:xfrm>
            <a:off x="597448" y="639676"/>
            <a:ext cx="6902362" cy="6003191"/>
          </a:xfrm>
          <a:prstGeom prst="rect">
            <a:avLst/>
          </a:prstGeom>
        </p:spPr>
        <p:txBody>
          <a:bodyPr wrap="square">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Futura PT Heavy" panose="020B0802020204020303" pitchFamily="34" charset="0"/>
              </a:rPr>
              <a:t>When assessing a space heater, ask yourself questions like:</a:t>
            </a:r>
          </a:p>
          <a:p>
            <a:r>
              <a:rPr lang="en-GB" dirty="0">
                <a:latin typeface="Futura PT Medium" panose="020B0602020204020303" pitchFamily="34" charset="0"/>
              </a:rPr>
              <a:t>What happens if it tips over?</a:t>
            </a:r>
          </a:p>
          <a:p>
            <a:r>
              <a:rPr lang="en-GB" dirty="0">
                <a:latin typeface="Futura PT Medium" panose="020B0602020204020303" pitchFamily="34" charset="0"/>
              </a:rPr>
              <a:t>What happens if someone falls over it or falls on to it?</a:t>
            </a:r>
          </a:p>
          <a:p>
            <a:r>
              <a:rPr lang="en-GB" dirty="0">
                <a:latin typeface="Futura PT Medium" panose="020B0602020204020303" pitchFamily="34" charset="0"/>
              </a:rPr>
              <a:t>Who turns it off at night?</a:t>
            </a:r>
          </a:p>
          <a:p>
            <a:r>
              <a:rPr lang="en-GB" dirty="0">
                <a:latin typeface="Futura PT Medium" panose="020B0602020204020303" pitchFamily="34" charset="0"/>
              </a:rPr>
              <a:t>When in use could a flammable item a person might reasonably want with them, like a newspaper, fall on the elements?</a:t>
            </a:r>
          </a:p>
          <a:p>
            <a:r>
              <a:rPr lang="en-GB" dirty="0">
                <a:latin typeface="Futura PT Medium" panose="020B0602020204020303" pitchFamily="34" charset="0"/>
              </a:rPr>
              <a:t>Can the person’s pets (and well-meaning friends and relatives!) be trusted around it?</a:t>
            </a:r>
          </a:p>
          <a:p>
            <a:r>
              <a:rPr lang="en-GB" dirty="0">
                <a:latin typeface="Futura PT Heavy" panose="020B0802020204020303" pitchFamily="34" charset="0"/>
              </a:rPr>
              <a:t>Can you think of any others? </a:t>
            </a:r>
          </a:p>
        </p:txBody>
      </p:sp>
    </p:spTree>
    <p:extLst>
      <p:ext uri="{BB962C8B-B14F-4D97-AF65-F5344CB8AC3E}">
        <p14:creationId xmlns:p14="http://schemas.microsoft.com/office/powerpoint/2010/main" val="8280853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FB4BF-1216-37F4-E862-5E1E543F74B0}"/>
              </a:ext>
            </a:extLst>
          </p:cNvPr>
          <p:cNvSpPr>
            <a:spLocks noGrp="1"/>
          </p:cNvSpPr>
          <p:nvPr>
            <p:ph type="title"/>
          </p:nvPr>
        </p:nvSpPr>
        <p:spPr/>
        <p:txBody>
          <a:bodyPr/>
          <a:lstStyle/>
          <a:p>
            <a:pPr algn="ctr"/>
            <a:r>
              <a:rPr lang="en-GB" dirty="0">
                <a:latin typeface="Futura PT Heavy" panose="020B0802020204020303" pitchFamily="34" charset="0"/>
              </a:rPr>
              <a:t>Open / glass fronted fires</a:t>
            </a:r>
          </a:p>
        </p:txBody>
      </p:sp>
      <p:sp>
        <p:nvSpPr>
          <p:cNvPr id="3" name="Content Placeholder 2">
            <a:extLst>
              <a:ext uri="{FF2B5EF4-FFF2-40B4-BE49-F238E27FC236}">
                <a16:creationId xmlns:a16="http://schemas.microsoft.com/office/drawing/2014/main" id="{81B05D5E-7214-B67C-1DDA-AC74B37A12FE}"/>
              </a:ext>
            </a:extLst>
          </p:cNvPr>
          <p:cNvSpPr>
            <a:spLocks noGrp="1"/>
          </p:cNvSpPr>
          <p:nvPr>
            <p:ph sz="half" idx="1"/>
          </p:nvPr>
        </p:nvSpPr>
        <p:spPr>
          <a:xfrm>
            <a:off x="805353" y="1690688"/>
            <a:ext cx="4309997" cy="4259175"/>
          </a:xfrm>
        </p:spPr>
        <p:txBody>
          <a:bodyPr>
            <a:normAutofit lnSpcReduction="10000"/>
          </a:bodyPr>
          <a:lstStyle/>
          <a:p>
            <a:pPr marL="0" indent="0">
              <a:lnSpc>
                <a:spcPct val="100000"/>
              </a:lnSpc>
              <a:buNone/>
            </a:pPr>
            <a:r>
              <a:rPr lang="en-GB" sz="3200" dirty="0">
                <a:latin typeface="Futura PT Medium" panose="020B0602020204020303" pitchFamily="34" charset="0"/>
              </a:rPr>
              <a:t>These are a potential concern in old or rural properties. Even with fireguards and such routine precautions, they present such an obvious risk that few would insist on using them if there is an alternative.</a:t>
            </a:r>
          </a:p>
        </p:txBody>
      </p:sp>
      <p:pic>
        <p:nvPicPr>
          <p:cNvPr id="6" name="Picture 5" descr="A picture containing person, indoor, wall, fire&#10;&#10;Description automatically generated">
            <a:extLst>
              <a:ext uri="{FF2B5EF4-FFF2-40B4-BE49-F238E27FC236}">
                <a16:creationId xmlns:a16="http://schemas.microsoft.com/office/drawing/2014/main" id="{8CE1AA86-A5BB-1E31-7C05-095E2DEED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5350" y="1690688"/>
            <a:ext cx="6238450" cy="4158967"/>
          </a:xfrm>
          <a:prstGeom prst="rect">
            <a:avLst/>
          </a:prstGeom>
        </p:spPr>
      </p:pic>
    </p:spTree>
    <p:extLst>
      <p:ext uri="{BB962C8B-B14F-4D97-AF65-F5344CB8AC3E}">
        <p14:creationId xmlns:p14="http://schemas.microsoft.com/office/powerpoint/2010/main" val="16434026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038BAE-1314-1B2E-1E7F-86BF63767DFB}"/>
              </a:ext>
            </a:extLst>
          </p:cNvPr>
          <p:cNvSpPr txBox="1"/>
          <p:nvPr/>
        </p:nvSpPr>
        <p:spPr>
          <a:xfrm>
            <a:off x="776614" y="771029"/>
            <a:ext cx="6112701" cy="5682068"/>
          </a:xfrm>
          <a:prstGeom prst="rect">
            <a:avLst/>
          </a:prstGeom>
          <a:noFill/>
        </p:spPr>
        <p:txBody>
          <a:bodyPr wrap="square" rtlCol="0">
            <a:spAutoFit/>
          </a:bodyPr>
          <a:lstStyle/>
          <a:p>
            <a:pPr marL="0" marR="0" indent="0" algn="l">
              <a:lnSpc>
                <a:spcPct val="119000"/>
              </a:lnSpc>
              <a:spcBef>
                <a:spcPts val="0"/>
              </a:spcBef>
              <a:spcAft>
                <a:spcPts val="600"/>
              </a:spcAft>
            </a:pPr>
            <a:r>
              <a:rPr lang="en-GB" sz="2800" kern="1400" dirty="0">
                <a:ln>
                  <a:noFill/>
                </a:ln>
                <a:solidFill>
                  <a:srgbClr val="000000"/>
                </a:solidFill>
                <a:effectLst/>
                <a:latin typeface="Futura PT Medium" panose="020B0602020204020303" pitchFamily="34" charset="0"/>
              </a:rPr>
              <a:t>Fires can be vital not just for the room’s heat but also because they heat a “back boiler” in the chimney, which could be the only source of hot water for the house.</a:t>
            </a:r>
          </a:p>
          <a:p>
            <a:pPr marL="0" marR="0" indent="0" algn="l">
              <a:lnSpc>
                <a:spcPct val="119000"/>
              </a:lnSpc>
              <a:spcBef>
                <a:spcPts val="0"/>
              </a:spcBef>
              <a:spcAft>
                <a:spcPts val="600"/>
              </a:spcAft>
            </a:pPr>
            <a:r>
              <a:rPr lang="en-GB" sz="2800" kern="1400" dirty="0">
                <a:ln>
                  <a:noFill/>
                </a:ln>
                <a:solidFill>
                  <a:srgbClr val="000000"/>
                </a:solidFill>
                <a:effectLst/>
                <a:latin typeface="Futura PT Medium" panose="020B0602020204020303" pitchFamily="34" charset="0"/>
              </a:rPr>
              <a:t>If you are required to help people look after a truly essential fireplace, then you must ensure there is a thorough risk assessment and staff have had their tasks properly shown to them and demonstrated competence.</a:t>
            </a:r>
          </a:p>
          <a:p>
            <a:pPr marL="0" marR="0" indent="0" algn="l">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 </a:t>
            </a:r>
          </a:p>
        </p:txBody>
      </p:sp>
      <p:pic>
        <p:nvPicPr>
          <p:cNvPr id="4" name="Picture 3" descr="A picture containing floor, brick, wall, building&#10;&#10;Description automatically generated">
            <a:extLst>
              <a:ext uri="{FF2B5EF4-FFF2-40B4-BE49-F238E27FC236}">
                <a16:creationId xmlns:a16="http://schemas.microsoft.com/office/drawing/2014/main" id="{9E14C21A-CEB6-0D69-92FA-4235AD7BA2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4784" y="659357"/>
            <a:ext cx="4154464" cy="5539285"/>
          </a:xfrm>
          <a:prstGeom prst="rect">
            <a:avLst/>
          </a:prstGeom>
        </p:spPr>
      </p:pic>
    </p:spTree>
    <p:extLst>
      <p:ext uri="{BB962C8B-B14F-4D97-AF65-F5344CB8AC3E}">
        <p14:creationId xmlns:p14="http://schemas.microsoft.com/office/powerpoint/2010/main" val="2351815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CD96C-EF3E-F4D8-DE45-AC2B34C48ECF}"/>
              </a:ext>
            </a:extLst>
          </p:cNvPr>
          <p:cNvSpPr>
            <a:spLocks noGrp="1"/>
          </p:cNvSpPr>
          <p:nvPr>
            <p:ph type="title"/>
          </p:nvPr>
        </p:nvSpPr>
        <p:spPr/>
        <p:txBody>
          <a:bodyPr/>
          <a:lstStyle/>
          <a:p>
            <a:pPr algn="ctr"/>
            <a:r>
              <a:rPr lang="en-GB" dirty="0">
                <a:latin typeface="Futura PT Heavy" panose="020B0802020204020303" pitchFamily="34" charset="0"/>
              </a:rPr>
              <a:t>Candles and incense</a:t>
            </a:r>
          </a:p>
        </p:txBody>
      </p:sp>
      <p:sp>
        <p:nvSpPr>
          <p:cNvPr id="4" name="Content Placeholder 3">
            <a:extLst>
              <a:ext uri="{FF2B5EF4-FFF2-40B4-BE49-F238E27FC236}">
                <a16:creationId xmlns:a16="http://schemas.microsoft.com/office/drawing/2014/main" id="{FD4FCBF6-8861-ACEE-AE24-F75EBEDDE7EC}"/>
              </a:ext>
            </a:extLst>
          </p:cNvPr>
          <p:cNvSpPr>
            <a:spLocks noGrp="1"/>
          </p:cNvSpPr>
          <p:nvPr>
            <p:ph sz="half" idx="2"/>
          </p:nvPr>
        </p:nvSpPr>
        <p:spPr>
          <a:xfrm>
            <a:off x="6370529" y="1825625"/>
            <a:ext cx="5181600" cy="4449914"/>
          </a:xfrm>
        </p:spPr>
        <p:txBody>
          <a:bodyPr>
            <a:noAutofit/>
          </a:bodyPr>
          <a:lstStyle/>
          <a:p>
            <a:pPr marL="0" indent="0">
              <a:lnSpc>
                <a:spcPct val="100000"/>
              </a:lnSpc>
              <a:buNone/>
            </a:pPr>
            <a:r>
              <a:rPr lang="en-GB" sz="3600" dirty="0">
                <a:solidFill>
                  <a:srgbClr val="B00058"/>
                </a:solidFill>
                <a:latin typeface="Futura PT Medium" panose="020B0602020204020303" pitchFamily="34" charset="0"/>
              </a:rPr>
              <a:t>If someone is burning candles or incense just for aesthetic or air freshening reasons, you should explore acceptable alternatives that do not present the risk of ignition.</a:t>
            </a:r>
          </a:p>
        </p:txBody>
      </p:sp>
      <p:sp>
        <p:nvSpPr>
          <p:cNvPr id="5" name="Content Placeholder 3">
            <a:extLst>
              <a:ext uri="{FF2B5EF4-FFF2-40B4-BE49-F238E27FC236}">
                <a16:creationId xmlns:a16="http://schemas.microsoft.com/office/drawing/2014/main" id="{4C441474-4E98-B2C1-6E64-EBC12D04D4C8}"/>
              </a:ext>
            </a:extLst>
          </p:cNvPr>
          <p:cNvSpPr>
            <a:spLocks noGrp="1"/>
          </p:cNvSpPr>
          <p:nvPr>
            <p:ph sz="half" idx="1"/>
          </p:nvPr>
        </p:nvSpPr>
        <p:spPr>
          <a:xfrm>
            <a:off x="838200" y="1825624"/>
            <a:ext cx="5181600" cy="4449915"/>
          </a:xfrm>
        </p:spPr>
        <p:txBody>
          <a:bodyPr>
            <a:normAutofit fontScale="77500" lnSpcReduction="20000"/>
          </a:bodyPr>
          <a:lstStyle/>
          <a:p>
            <a:pPr marL="0" indent="0">
              <a:lnSpc>
                <a:spcPct val="120000"/>
              </a:lnSpc>
              <a:buNone/>
            </a:pPr>
            <a:r>
              <a:rPr lang="en-GB" sz="3200" dirty="0">
                <a:latin typeface="Futura PT Medium" panose="020B0602020204020303" pitchFamily="34" charset="0"/>
              </a:rPr>
              <a:t>People may have religious or cultural reasons for burning candles or using incense, and you should enable this as much as is safely practicable.</a:t>
            </a:r>
          </a:p>
          <a:p>
            <a:pPr marL="0" indent="0">
              <a:lnSpc>
                <a:spcPct val="120000"/>
              </a:lnSpc>
              <a:buNone/>
            </a:pPr>
            <a:r>
              <a:rPr lang="en-GB" sz="3200" dirty="0">
                <a:latin typeface="Futura PT Medium" panose="020B0602020204020303" pitchFamily="34" charset="0"/>
              </a:rPr>
              <a:t>If staff are unable to safely support with this and there are no family members available, you could appropriately reach out to the person’s community for suggestions, such as through a voluntary organisation.</a:t>
            </a:r>
          </a:p>
        </p:txBody>
      </p:sp>
    </p:spTree>
    <p:extLst>
      <p:ext uri="{BB962C8B-B14F-4D97-AF65-F5344CB8AC3E}">
        <p14:creationId xmlns:p14="http://schemas.microsoft.com/office/powerpoint/2010/main" val="15121250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81B6E-C06E-1665-EF47-D8208B1852AE}"/>
              </a:ext>
            </a:extLst>
          </p:cNvPr>
          <p:cNvSpPr>
            <a:spLocks noGrp="1"/>
          </p:cNvSpPr>
          <p:nvPr>
            <p:ph type="title"/>
          </p:nvPr>
        </p:nvSpPr>
        <p:spPr/>
        <p:txBody>
          <a:bodyPr/>
          <a:lstStyle/>
          <a:p>
            <a:pPr algn="ctr"/>
            <a:r>
              <a:rPr lang="en-GB" dirty="0">
                <a:latin typeface="Futura PT Heavy" panose="020B0802020204020303" pitchFamily="34" charset="0"/>
              </a:rPr>
              <a:t>Safer Smoking</a:t>
            </a:r>
          </a:p>
        </p:txBody>
      </p:sp>
      <p:sp>
        <p:nvSpPr>
          <p:cNvPr id="3" name="Content Placeholder 2">
            <a:extLst>
              <a:ext uri="{FF2B5EF4-FFF2-40B4-BE49-F238E27FC236}">
                <a16:creationId xmlns:a16="http://schemas.microsoft.com/office/drawing/2014/main" id="{A099237F-9AD1-15E3-26BD-15239A269F6F}"/>
              </a:ext>
            </a:extLst>
          </p:cNvPr>
          <p:cNvSpPr>
            <a:spLocks noGrp="1"/>
          </p:cNvSpPr>
          <p:nvPr>
            <p:ph sz="half" idx="1"/>
          </p:nvPr>
        </p:nvSpPr>
        <p:spPr>
          <a:xfrm>
            <a:off x="725466" y="1825625"/>
            <a:ext cx="5181600" cy="4351338"/>
          </a:xfrm>
        </p:spPr>
        <p:txBody>
          <a:bodyPr/>
          <a:lstStyle/>
          <a:p>
            <a:pPr marL="0" indent="0">
              <a:buNone/>
            </a:pPr>
            <a:r>
              <a:rPr lang="en-GB" dirty="0">
                <a:latin typeface="Futura PT Heavy" panose="020B0802020204020303" pitchFamily="34" charset="0"/>
              </a:rPr>
              <a:t>The safest possible smokers’ materials should be used.</a:t>
            </a:r>
          </a:p>
          <a:p>
            <a:r>
              <a:rPr lang="en-GB" dirty="0">
                <a:latin typeface="Futura PT Medium" panose="020B0602020204020303" pitchFamily="34" charset="0"/>
              </a:rPr>
              <a:t>Matches should be absolutely avoided. Lighters in many designs are available.</a:t>
            </a:r>
          </a:p>
          <a:p>
            <a:r>
              <a:rPr lang="en-GB" dirty="0">
                <a:latin typeface="Futura PT Medium" panose="020B0602020204020303" pitchFamily="34" charset="0"/>
              </a:rPr>
              <a:t>There are ashtrays designed to address many potential issues, such as the risk of being tipped over or incomplete snuffing out of the finished cigarette.</a:t>
            </a:r>
          </a:p>
        </p:txBody>
      </p:sp>
      <p:sp>
        <p:nvSpPr>
          <p:cNvPr id="4" name="Content Placeholder 3">
            <a:extLst>
              <a:ext uri="{FF2B5EF4-FFF2-40B4-BE49-F238E27FC236}">
                <a16:creationId xmlns:a16="http://schemas.microsoft.com/office/drawing/2014/main" id="{97D62FEA-DEB4-789D-1514-052ED9A58729}"/>
              </a:ext>
            </a:extLst>
          </p:cNvPr>
          <p:cNvSpPr>
            <a:spLocks noGrp="1"/>
          </p:cNvSpPr>
          <p:nvPr>
            <p:ph sz="half" idx="2"/>
          </p:nvPr>
        </p:nvSpPr>
        <p:spPr/>
        <p:txBody>
          <a:bodyPr/>
          <a:lstStyle/>
          <a:p>
            <a:pPr marL="0" indent="0">
              <a:buNone/>
            </a:pPr>
            <a:r>
              <a:rPr lang="en-GB" dirty="0">
                <a:solidFill>
                  <a:srgbClr val="B00058"/>
                </a:solidFill>
                <a:latin typeface="Futura PT Heavy" panose="020B0802020204020303" pitchFamily="34" charset="0"/>
              </a:rPr>
              <a:t>You will need to empathise and think practically.</a:t>
            </a:r>
          </a:p>
          <a:p>
            <a:pPr marL="0" indent="0">
              <a:buNone/>
            </a:pPr>
            <a:r>
              <a:rPr lang="en-GB" dirty="0">
                <a:solidFill>
                  <a:srgbClr val="B00058"/>
                </a:solidFill>
                <a:latin typeface="Futura PT Medium" panose="020B0602020204020303" pitchFamily="34" charset="0"/>
              </a:rPr>
              <a:t>For example, a person with steady hands but poor vision might just need a very large and brightly coloured ashtray to prevent most mishaps.</a:t>
            </a:r>
          </a:p>
          <a:p>
            <a:pPr marL="0" indent="0">
              <a:buNone/>
            </a:pPr>
            <a:r>
              <a:rPr lang="en-GB" dirty="0">
                <a:solidFill>
                  <a:srgbClr val="B00058"/>
                </a:solidFill>
                <a:latin typeface="Futura PT Medium" panose="020B0602020204020303" pitchFamily="34" charset="0"/>
              </a:rPr>
              <a:t>People may only need support with routine tasks like ashtray emptying, or safely lighting up once outside.</a:t>
            </a:r>
          </a:p>
          <a:p>
            <a:pPr marL="0" indent="0">
              <a:buNone/>
            </a:pPr>
            <a:endParaRPr lang="en-GB" dirty="0"/>
          </a:p>
        </p:txBody>
      </p:sp>
    </p:spTree>
    <p:extLst>
      <p:ext uri="{BB962C8B-B14F-4D97-AF65-F5344CB8AC3E}">
        <p14:creationId xmlns:p14="http://schemas.microsoft.com/office/powerpoint/2010/main" val="8149541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9B44E-E623-AF64-A516-D78B5BF3A555}"/>
              </a:ext>
            </a:extLst>
          </p:cNvPr>
          <p:cNvSpPr>
            <a:spLocks noGrp="1"/>
          </p:cNvSpPr>
          <p:nvPr>
            <p:ph type="title"/>
          </p:nvPr>
        </p:nvSpPr>
        <p:spPr>
          <a:xfrm>
            <a:off x="255218" y="177560"/>
            <a:ext cx="5616880" cy="1325563"/>
          </a:xfrm>
        </p:spPr>
        <p:txBody>
          <a:bodyPr/>
          <a:lstStyle/>
          <a:p>
            <a:pPr algn="ctr"/>
            <a:r>
              <a:rPr lang="en-GB" dirty="0">
                <a:latin typeface="Futura PT Heavy" panose="020B0802020204020303" pitchFamily="34" charset="0"/>
              </a:rPr>
              <a:t>Smoking in bed</a:t>
            </a:r>
          </a:p>
        </p:txBody>
      </p:sp>
      <p:sp>
        <p:nvSpPr>
          <p:cNvPr id="3" name="Content Placeholder 2">
            <a:extLst>
              <a:ext uri="{FF2B5EF4-FFF2-40B4-BE49-F238E27FC236}">
                <a16:creationId xmlns:a16="http://schemas.microsoft.com/office/drawing/2014/main" id="{D0502204-B848-41FD-B5C7-B916B02DD775}"/>
              </a:ext>
            </a:extLst>
          </p:cNvPr>
          <p:cNvSpPr>
            <a:spLocks noGrp="1"/>
          </p:cNvSpPr>
          <p:nvPr>
            <p:ph sz="half" idx="1"/>
          </p:nvPr>
        </p:nvSpPr>
        <p:spPr>
          <a:xfrm>
            <a:off x="1006779" y="1365336"/>
            <a:ext cx="5181600" cy="5255937"/>
          </a:xfrm>
        </p:spPr>
        <p:txBody>
          <a:bodyPr>
            <a:normAutofit fontScale="92500" lnSpcReduction="10000"/>
          </a:bodyPr>
          <a:lstStyle/>
          <a:p>
            <a:pPr marL="0" indent="0">
              <a:lnSpc>
                <a:spcPct val="110000"/>
              </a:lnSpc>
              <a:buNone/>
            </a:pPr>
            <a:r>
              <a:rPr lang="en-GB" sz="3200" kern="1400" dirty="0">
                <a:ln>
                  <a:noFill/>
                </a:ln>
                <a:solidFill>
                  <a:srgbClr val="000000"/>
                </a:solidFill>
                <a:effectLst/>
                <a:latin typeface="Futura PT Medium" panose="020B0602020204020303" pitchFamily="34" charset="0"/>
              </a:rPr>
              <a:t>Smoking in bed has been a well-advertised safety concern for decades now, and most smokers are used to not casually doing it. </a:t>
            </a:r>
          </a:p>
          <a:p>
            <a:pPr marL="0" indent="0">
              <a:lnSpc>
                <a:spcPct val="110000"/>
              </a:lnSpc>
              <a:buNone/>
            </a:pPr>
            <a:r>
              <a:rPr lang="en-GB" sz="3200" kern="1400" dirty="0">
                <a:ln>
                  <a:noFill/>
                </a:ln>
                <a:solidFill>
                  <a:srgbClr val="000000"/>
                </a:solidFill>
                <a:effectLst/>
                <a:latin typeface="Futura PT Medium" panose="020B0602020204020303" pitchFamily="34" charset="0"/>
              </a:rPr>
              <a:t>You may however have to negotiate over this with people accustomed to smoking in their home who have become confined to bed and wish to continue. People’s choices are important, even if risky.</a:t>
            </a:r>
          </a:p>
          <a:p>
            <a:endParaRPr lang="en-GB" dirty="0"/>
          </a:p>
        </p:txBody>
      </p:sp>
      <p:pic>
        <p:nvPicPr>
          <p:cNvPr id="8" name="Picture 7" descr="A person holding a cigarette&#10;&#10;Description automatically generated with low confidence">
            <a:extLst>
              <a:ext uri="{FF2B5EF4-FFF2-40B4-BE49-F238E27FC236}">
                <a16:creationId xmlns:a16="http://schemas.microsoft.com/office/drawing/2014/main" id="{2CEAE54B-33EB-AA57-295C-6E3C96943E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4159" y="236726"/>
            <a:ext cx="4185064" cy="6384548"/>
          </a:xfrm>
          <a:prstGeom prst="rect">
            <a:avLst/>
          </a:prstGeom>
        </p:spPr>
      </p:pic>
    </p:spTree>
    <p:extLst>
      <p:ext uri="{BB962C8B-B14F-4D97-AF65-F5344CB8AC3E}">
        <p14:creationId xmlns:p14="http://schemas.microsoft.com/office/powerpoint/2010/main" val="2252277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A518E1-FCCD-3E97-9F4C-6B857B3B4A67}"/>
              </a:ext>
            </a:extLst>
          </p:cNvPr>
          <p:cNvSpPr txBox="1"/>
          <p:nvPr/>
        </p:nvSpPr>
        <p:spPr>
          <a:xfrm>
            <a:off x="499533" y="243512"/>
            <a:ext cx="11192933" cy="6370975"/>
          </a:xfrm>
          <a:prstGeom prst="rect">
            <a:avLst/>
          </a:prstGeom>
          <a:noFill/>
        </p:spPr>
        <p:txBody>
          <a:bodyPr wrap="square">
            <a:spAutoFit/>
          </a:bodyPr>
          <a:lstStyle/>
          <a:p>
            <a:pPr marL="0" indent="0">
              <a:buNone/>
            </a:pPr>
            <a:r>
              <a:rPr lang="en-GB" sz="2400" kern="1400" dirty="0">
                <a:solidFill>
                  <a:srgbClr val="000000"/>
                </a:solidFill>
                <a:latin typeface="Futura PT Medium" panose="020B0602020204020303" pitchFamily="34" charset="0"/>
              </a:rPr>
              <a:t>Whilst you should probably never agree to support someone with smoking whilst on oxygen or an airflow mattress, or any other ridiculously dangerous situation, there may be other times where we do things that seem risky. </a:t>
            </a:r>
            <a:r>
              <a:rPr lang="en-GB" sz="2400" kern="1400" dirty="0">
                <a:ln>
                  <a:noFill/>
                </a:ln>
                <a:solidFill>
                  <a:srgbClr val="000000"/>
                </a:solidFill>
                <a:effectLst/>
                <a:latin typeface="Futura PT Medium" panose="020B0602020204020303" pitchFamily="34" charset="0"/>
              </a:rPr>
              <a:t>For example:</a:t>
            </a:r>
          </a:p>
          <a:p>
            <a:pPr marL="0" indent="0">
              <a:buNone/>
            </a:pPr>
            <a:endParaRPr lang="en-GB" sz="2400" kern="1400" dirty="0">
              <a:ln>
                <a:noFill/>
              </a:ln>
              <a:solidFill>
                <a:srgbClr val="000000"/>
              </a:solidFill>
              <a:effectLst/>
              <a:latin typeface="Futura PT Medium" panose="020B0602020204020303" pitchFamily="34" charset="0"/>
            </a:endParaRPr>
          </a:p>
          <a:p>
            <a:pPr marL="342900" indent="-342900">
              <a:buFont typeface="Arial" panose="020B0604020202020204" pitchFamily="34" charset="0"/>
              <a:buChar char="•"/>
            </a:pPr>
            <a:r>
              <a:rPr lang="en-GB" sz="2400" kern="1400" dirty="0">
                <a:solidFill>
                  <a:srgbClr val="000000"/>
                </a:solidFill>
                <a:latin typeface="Futura PT Medium" panose="020B0602020204020303" pitchFamily="34" charset="0"/>
              </a:rPr>
              <a:t>S</a:t>
            </a:r>
            <a:r>
              <a:rPr lang="en-GB" sz="2400" kern="1400" dirty="0">
                <a:ln>
                  <a:noFill/>
                </a:ln>
                <a:solidFill>
                  <a:srgbClr val="000000"/>
                </a:solidFill>
                <a:effectLst/>
                <a:latin typeface="Futura PT Medium" panose="020B0602020204020303" pitchFamily="34" charset="0"/>
              </a:rPr>
              <a:t>omeone might want to be transferred from bed to a wheelchair and taken to the smoking area, even </a:t>
            </a:r>
            <a:r>
              <a:rPr lang="en-GB" sz="2400" kern="1400" dirty="0">
                <a:solidFill>
                  <a:srgbClr val="000000"/>
                </a:solidFill>
                <a:latin typeface="Futura PT Medium" panose="020B0602020204020303" pitchFamily="34" charset="0"/>
              </a:rPr>
              <a:t>when that transfer is complex or painful for them.</a:t>
            </a:r>
          </a:p>
          <a:p>
            <a:pPr marL="342900" indent="-342900">
              <a:buFont typeface="Arial" panose="020B0604020202020204" pitchFamily="34" charset="0"/>
              <a:buChar char="•"/>
            </a:pPr>
            <a:endParaRPr lang="en-GB" sz="2400" kern="1400" dirty="0">
              <a:solidFill>
                <a:srgbClr val="000000"/>
              </a:solidFill>
              <a:latin typeface="Futura PT Medium" panose="020B0602020204020303" pitchFamily="34" charset="0"/>
            </a:endParaRPr>
          </a:p>
          <a:p>
            <a:pPr marL="342900" indent="-342900">
              <a:buFont typeface="Arial" panose="020B0604020202020204" pitchFamily="34" charset="0"/>
              <a:buChar char="•"/>
            </a:pPr>
            <a:r>
              <a:rPr lang="en-GB" sz="2400" kern="1400" dirty="0">
                <a:solidFill>
                  <a:srgbClr val="000000"/>
                </a:solidFill>
                <a:latin typeface="Futura PT Medium" panose="020B0602020204020303" pitchFamily="34" charset="0"/>
              </a:rPr>
              <a:t>Someone receiving oxygen therapy may wish to be disconnected and taken outdoors to smoke – if so, they and the escorting staff member should thoroughly brush their clothes down before smoking, as oxygen can cling to clothing.</a:t>
            </a:r>
          </a:p>
          <a:p>
            <a:pPr marL="342900" indent="-342900">
              <a:buFont typeface="Arial" panose="020B0604020202020204" pitchFamily="34" charset="0"/>
              <a:buChar char="•"/>
            </a:pPr>
            <a:endParaRPr lang="en-GB" sz="2400" kern="1400" dirty="0">
              <a:solidFill>
                <a:srgbClr val="000000"/>
              </a:solidFill>
              <a:latin typeface="Futura PT Medium" panose="020B0602020204020303" pitchFamily="34" charset="0"/>
            </a:endParaRPr>
          </a:p>
          <a:p>
            <a:pPr marL="342900" indent="-342900">
              <a:buFont typeface="Arial" panose="020B0604020202020204" pitchFamily="34" charset="0"/>
              <a:buChar char="•"/>
            </a:pPr>
            <a:r>
              <a:rPr lang="en-GB" sz="2400" kern="1400" dirty="0">
                <a:solidFill>
                  <a:srgbClr val="000000"/>
                </a:solidFill>
                <a:latin typeface="Futura PT Medium" panose="020B0602020204020303" pitchFamily="34" charset="0"/>
              </a:rPr>
              <a:t>Where smoking is permissible indoors, you could agree to someone’s bed being placed under an openable window to enable supervised smoking.</a:t>
            </a:r>
          </a:p>
          <a:p>
            <a:pPr marL="342900" indent="-342900">
              <a:buFont typeface="Arial" panose="020B0604020202020204" pitchFamily="34" charset="0"/>
              <a:buChar char="•"/>
            </a:pPr>
            <a:endParaRPr lang="en-GB" sz="2400" kern="1400" dirty="0">
              <a:solidFill>
                <a:srgbClr val="000000"/>
              </a:solidFill>
              <a:latin typeface="Futura PT Medium" panose="020B0602020204020303" pitchFamily="34" charset="0"/>
            </a:endParaRPr>
          </a:p>
          <a:p>
            <a:r>
              <a:rPr lang="en-GB" sz="2400" kern="1400" dirty="0">
                <a:ln>
                  <a:noFill/>
                </a:ln>
                <a:solidFill>
                  <a:srgbClr val="000000"/>
                </a:solidFill>
                <a:effectLst/>
                <a:latin typeface="Futura PT Medium" panose="020B0602020204020303" pitchFamily="34" charset="0"/>
              </a:rPr>
              <a:t>Of course you can never force any staff to put themselves in danger, but your staff who smoke are in a position to be particularly supportive and empathetic to people who wish to continue to smoke even if it is risky. </a:t>
            </a:r>
            <a:endParaRPr lang="en-GB" sz="2400" kern="1400" dirty="0">
              <a:solidFill>
                <a:srgbClr val="000000"/>
              </a:solidFill>
              <a:latin typeface="Futura PT Medium" panose="020B0602020204020303" pitchFamily="34" charset="0"/>
            </a:endParaRPr>
          </a:p>
        </p:txBody>
      </p:sp>
    </p:spTree>
    <p:extLst>
      <p:ext uri="{BB962C8B-B14F-4D97-AF65-F5344CB8AC3E}">
        <p14:creationId xmlns:p14="http://schemas.microsoft.com/office/powerpoint/2010/main" val="1700943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23AE41-110C-4651-801B-3ACDDA98DC2E}"/>
              </a:ext>
            </a:extLst>
          </p:cNvPr>
          <p:cNvSpPr>
            <a:spLocks noGrp="1"/>
          </p:cNvSpPr>
          <p:nvPr>
            <p:ph idx="1"/>
          </p:nvPr>
        </p:nvSpPr>
        <p:spPr>
          <a:xfrm>
            <a:off x="838200" y="688932"/>
            <a:ext cx="5349658" cy="5423769"/>
          </a:xfrm>
        </p:spPr>
        <p:txBody>
          <a:bodyPr>
            <a:normAutofit/>
          </a:bodyPr>
          <a:lstStyle/>
          <a:p>
            <a:pPr marL="0" indent="0">
              <a:buNone/>
            </a:pPr>
            <a:r>
              <a:rPr lang="en-GB" dirty="0">
                <a:latin typeface="Futura PT Heavy" panose="020B0802020204020303" pitchFamily="34" charset="0"/>
              </a:rPr>
              <a:t>Emollients as soap substitutes</a:t>
            </a:r>
          </a:p>
          <a:p>
            <a:pPr marL="0" indent="0">
              <a:buNone/>
            </a:pPr>
            <a:endParaRPr lang="en-GB" dirty="0">
              <a:latin typeface="Futura PT Medium" panose="020B0602020204020303" pitchFamily="34" charset="0"/>
            </a:endParaRPr>
          </a:p>
          <a:p>
            <a:pPr marL="0" indent="0">
              <a:buNone/>
            </a:pPr>
            <a:r>
              <a:rPr lang="en-GB" dirty="0">
                <a:latin typeface="Futura PT Medium" panose="020B0602020204020303" pitchFamily="34" charset="0"/>
              </a:rPr>
              <a:t>People with skin conditions often avoid soap, which is very drying. Any emollient (except white soft paraffin alone) can be used with water to cleanse the skin.</a:t>
            </a:r>
          </a:p>
          <a:p>
            <a:pPr marL="0" indent="0">
              <a:buNone/>
            </a:pPr>
            <a:endParaRPr lang="en-GB" dirty="0">
              <a:latin typeface="Futura PT Medium" panose="020B0602020204020303" pitchFamily="34" charset="0"/>
            </a:endParaRPr>
          </a:p>
          <a:p>
            <a:pPr marL="0" indent="0">
              <a:buNone/>
            </a:pPr>
            <a:r>
              <a:rPr lang="en-GB" dirty="0">
                <a:latin typeface="Futura PT Medium" panose="020B0602020204020303" pitchFamily="34" charset="0"/>
              </a:rPr>
              <a:t>Products containing sodium </a:t>
            </a:r>
            <a:r>
              <a:rPr lang="en-GB" dirty="0" err="1">
                <a:latin typeface="Futura PT Medium" panose="020B0602020204020303" pitchFamily="34" charset="0"/>
              </a:rPr>
              <a:t>laureth</a:t>
            </a:r>
            <a:r>
              <a:rPr lang="en-GB" dirty="0">
                <a:latin typeface="Futura PT Medium" panose="020B0602020204020303" pitchFamily="34" charset="0"/>
              </a:rPr>
              <a:t> sulphate should be avoided by people with eczema, as it can irritate their skin.</a:t>
            </a:r>
          </a:p>
        </p:txBody>
      </p:sp>
      <p:pic>
        <p:nvPicPr>
          <p:cNvPr id="5" name="Picture 4" descr="A picture containing indoor, bandage&#10;&#10;Description automatically generated">
            <a:extLst>
              <a:ext uri="{FF2B5EF4-FFF2-40B4-BE49-F238E27FC236}">
                <a16:creationId xmlns:a16="http://schemas.microsoft.com/office/drawing/2014/main" id="{9141D098-6739-441C-B928-83F89C2709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4313" y="1891429"/>
            <a:ext cx="5366388" cy="3018773"/>
          </a:xfrm>
          <a:prstGeom prst="rect">
            <a:avLst/>
          </a:prstGeom>
        </p:spPr>
      </p:pic>
    </p:spTree>
    <p:extLst>
      <p:ext uri="{BB962C8B-B14F-4D97-AF65-F5344CB8AC3E}">
        <p14:creationId xmlns:p14="http://schemas.microsoft.com/office/powerpoint/2010/main" val="28189388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ationary, pencil&#10;&#10;Description automatically generated">
            <a:extLst>
              <a:ext uri="{FF2B5EF4-FFF2-40B4-BE49-F238E27FC236}">
                <a16:creationId xmlns:a16="http://schemas.microsoft.com/office/drawing/2014/main" id="{E305FC90-E174-AA8C-5254-4FAFD4C89D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3600296"/>
            <a:ext cx="4836092" cy="2892579"/>
          </a:xfrm>
          <a:prstGeom prst="rect">
            <a:avLst/>
          </a:prstGeom>
        </p:spPr>
      </p:pic>
      <p:sp>
        <p:nvSpPr>
          <p:cNvPr id="2" name="Title 1">
            <a:extLst>
              <a:ext uri="{FF2B5EF4-FFF2-40B4-BE49-F238E27FC236}">
                <a16:creationId xmlns:a16="http://schemas.microsoft.com/office/drawing/2014/main" id="{F6E09873-575A-DF1F-AA80-5672913BBAE9}"/>
              </a:ext>
            </a:extLst>
          </p:cNvPr>
          <p:cNvSpPr>
            <a:spLocks noGrp="1"/>
          </p:cNvSpPr>
          <p:nvPr>
            <p:ph type="title"/>
          </p:nvPr>
        </p:nvSpPr>
        <p:spPr/>
        <p:txBody>
          <a:bodyPr/>
          <a:lstStyle/>
          <a:p>
            <a:pPr algn="ctr"/>
            <a:r>
              <a:rPr lang="en-GB" dirty="0">
                <a:latin typeface="Futura PT Heavy" panose="020B0802020204020303" pitchFamily="34" charset="0"/>
              </a:rPr>
              <a:t>Smoking alternatives and cessation</a:t>
            </a:r>
          </a:p>
        </p:txBody>
      </p:sp>
      <p:sp>
        <p:nvSpPr>
          <p:cNvPr id="3" name="Content Placeholder 2">
            <a:extLst>
              <a:ext uri="{FF2B5EF4-FFF2-40B4-BE49-F238E27FC236}">
                <a16:creationId xmlns:a16="http://schemas.microsoft.com/office/drawing/2014/main" id="{855B01C7-0D03-4AA2-A03B-C5142FD31239}"/>
              </a:ext>
            </a:extLst>
          </p:cNvPr>
          <p:cNvSpPr>
            <a:spLocks noGrp="1"/>
          </p:cNvSpPr>
          <p:nvPr>
            <p:ph sz="half" idx="1"/>
          </p:nvPr>
        </p:nvSpPr>
        <p:spPr>
          <a:xfrm>
            <a:off x="838199" y="1690689"/>
            <a:ext cx="5181600" cy="1866704"/>
          </a:xfrm>
        </p:spPr>
        <p:txBody>
          <a:bodyPr>
            <a:normAutofit fontScale="85000" lnSpcReduction="10000"/>
          </a:bodyPr>
          <a:lstStyle/>
          <a:p>
            <a:pPr marL="0" indent="0">
              <a:lnSpc>
                <a:spcPct val="110000"/>
              </a:lnSpc>
              <a:buNone/>
            </a:pPr>
            <a:r>
              <a:rPr lang="en-GB" sz="3200" dirty="0">
                <a:latin typeface="Futura PT Heavy" panose="020B0802020204020303" pitchFamily="34" charset="0"/>
              </a:rPr>
              <a:t>Never nag people to give up. </a:t>
            </a:r>
          </a:p>
          <a:p>
            <a:pPr marL="0" indent="0">
              <a:lnSpc>
                <a:spcPct val="110000"/>
              </a:lnSpc>
              <a:buNone/>
            </a:pPr>
            <a:r>
              <a:rPr lang="en-GB" dirty="0">
                <a:latin typeface="Futura PT Medium" panose="020B0602020204020303" pitchFamily="34" charset="0"/>
              </a:rPr>
              <a:t>If people do want to stop completely, refer them to local cessation services through the appropriate channels.</a:t>
            </a:r>
          </a:p>
        </p:txBody>
      </p:sp>
      <p:sp>
        <p:nvSpPr>
          <p:cNvPr id="4" name="Content Placeholder 3">
            <a:extLst>
              <a:ext uri="{FF2B5EF4-FFF2-40B4-BE49-F238E27FC236}">
                <a16:creationId xmlns:a16="http://schemas.microsoft.com/office/drawing/2014/main" id="{24C0F81A-AB9D-BE85-ADC1-2BBCECCFEF3B}"/>
              </a:ext>
            </a:extLst>
          </p:cNvPr>
          <p:cNvSpPr>
            <a:spLocks noGrp="1"/>
          </p:cNvSpPr>
          <p:nvPr>
            <p:ph sz="half" idx="2"/>
          </p:nvPr>
        </p:nvSpPr>
        <p:spPr>
          <a:xfrm>
            <a:off x="6284934" y="1690688"/>
            <a:ext cx="5181600" cy="4685386"/>
          </a:xfrm>
        </p:spPr>
        <p:txBody>
          <a:bodyPr>
            <a:noAutofit/>
          </a:bodyPr>
          <a:lstStyle/>
          <a:p>
            <a:pPr marL="0" indent="0">
              <a:lnSpc>
                <a:spcPct val="120000"/>
              </a:lnSpc>
              <a:buNone/>
            </a:pPr>
            <a:r>
              <a:rPr lang="en-GB" dirty="0">
                <a:solidFill>
                  <a:srgbClr val="B00058"/>
                </a:solidFill>
                <a:latin typeface="Futura PT Medium" panose="020B0602020204020303" pitchFamily="34" charset="0"/>
              </a:rPr>
              <a:t>People may be open to new suggestions such as vaping and other alternative nicotine products, especially if part of a safer smoking plan and as a stopgap to prevent cravings in between scheduled supported smoking time, in bad weather, or when staff availability is restricted.</a:t>
            </a:r>
          </a:p>
          <a:p>
            <a:pPr marL="0" indent="0">
              <a:buNone/>
            </a:pPr>
            <a:endParaRPr lang="en-GB" sz="3600" dirty="0">
              <a:latin typeface="Futura PT Medium" panose="020B0602020204020303" pitchFamily="34" charset="0"/>
            </a:endParaRPr>
          </a:p>
        </p:txBody>
      </p:sp>
      <mc:AlternateContent xmlns:mc="http://schemas.openxmlformats.org/markup-compatibility/2006">
        <mc:Choice xmlns:p14="http://schemas.microsoft.com/office/powerpoint/2010/main" Requires="p14">
          <p:contentPart p14:bwMode="auto" r:id="rId4">
            <p14:nvContentPartPr>
              <p14:cNvPr id="7" name="Ink 6">
                <a:extLst>
                  <a:ext uri="{FF2B5EF4-FFF2-40B4-BE49-F238E27FC236}">
                    <a16:creationId xmlns:a16="http://schemas.microsoft.com/office/drawing/2014/main" id="{3EEF172E-AD3C-D0D1-029E-AD4956042619}"/>
                  </a:ext>
                </a:extLst>
              </p14:cNvPr>
              <p14:cNvContentPartPr/>
              <p14:nvPr/>
            </p14:nvContentPartPr>
            <p14:xfrm>
              <a:off x="838198" y="2053810"/>
              <a:ext cx="4741920" cy="26280"/>
            </p14:xfrm>
          </p:contentPart>
        </mc:Choice>
        <mc:Fallback>
          <p:pic>
            <p:nvPicPr>
              <p:cNvPr id="7" name="Ink 6">
                <a:extLst>
                  <a:ext uri="{FF2B5EF4-FFF2-40B4-BE49-F238E27FC236}">
                    <a16:creationId xmlns:a16="http://schemas.microsoft.com/office/drawing/2014/main" id="{3EEF172E-AD3C-D0D1-029E-AD4956042619}"/>
                  </a:ext>
                </a:extLst>
              </p:cNvPr>
              <p:cNvPicPr/>
              <p:nvPr/>
            </p:nvPicPr>
            <p:blipFill>
              <a:blip r:embed="rId5"/>
              <a:stretch>
                <a:fillRect/>
              </a:stretch>
            </p:blipFill>
            <p:spPr>
              <a:xfrm>
                <a:off x="784198" y="1946170"/>
                <a:ext cx="4849560" cy="241920"/>
              </a:xfrm>
              <a:prstGeom prst="rect">
                <a:avLst/>
              </a:prstGeom>
            </p:spPr>
          </p:pic>
        </mc:Fallback>
      </mc:AlternateContent>
    </p:spTree>
    <p:extLst>
      <p:ext uri="{BB962C8B-B14F-4D97-AF65-F5344CB8AC3E}">
        <p14:creationId xmlns:p14="http://schemas.microsoft.com/office/powerpoint/2010/main" val="31705321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816FD-FE0D-E85E-E4F5-BB63DA614F35}"/>
              </a:ext>
            </a:extLst>
          </p:cNvPr>
          <p:cNvSpPr>
            <a:spLocks noGrp="1"/>
          </p:cNvSpPr>
          <p:nvPr>
            <p:ph type="title"/>
          </p:nvPr>
        </p:nvSpPr>
        <p:spPr/>
        <p:txBody>
          <a:bodyPr/>
          <a:lstStyle/>
          <a:p>
            <a:pPr algn="ctr"/>
            <a:r>
              <a:rPr lang="en-GB" dirty="0">
                <a:latin typeface="Futura PT Heavy" panose="020B0802020204020303" pitchFamily="34" charset="0"/>
              </a:rPr>
              <a:t>Vaping</a:t>
            </a:r>
          </a:p>
        </p:txBody>
      </p:sp>
      <p:sp>
        <p:nvSpPr>
          <p:cNvPr id="3" name="Content Placeholder 2">
            <a:extLst>
              <a:ext uri="{FF2B5EF4-FFF2-40B4-BE49-F238E27FC236}">
                <a16:creationId xmlns:a16="http://schemas.microsoft.com/office/drawing/2014/main" id="{36A216EB-F82B-6794-C84D-C5BA1B9B70CD}"/>
              </a:ext>
            </a:extLst>
          </p:cNvPr>
          <p:cNvSpPr>
            <a:spLocks noGrp="1"/>
          </p:cNvSpPr>
          <p:nvPr>
            <p:ph sz="half" idx="1"/>
          </p:nvPr>
        </p:nvSpPr>
        <p:spPr>
          <a:xfrm>
            <a:off x="588768" y="1595881"/>
            <a:ext cx="5181600" cy="4412011"/>
          </a:xfrm>
        </p:spPr>
        <p:txBody>
          <a:bodyPr>
            <a:normAutofit fontScale="85000" lnSpcReduction="10000"/>
          </a:bodyPr>
          <a:lstStyle/>
          <a:p>
            <a:pPr marL="0" indent="0">
              <a:lnSpc>
                <a:spcPct val="110000"/>
              </a:lnSpc>
              <a:buNone/>
            </a:pPr>
            <a:r>
              <a:rPr lang="en-GB" dirty="0">
                <a:latin typeface="Futura PT Medium" panose="020B0602020204020303" pitchFamily="34" charset="0"/>
              </a:rPr>
              <a:t>The current advice from PHE is that health-wise, vaping is better than smoking.</a:t>
            </a:r>
          </a:p>
          <a:p>
            <a:pPr marL="0" indent="0">
              <a:lnSpc>
                <a:spcPct val="110000"/>
              </a:lnSpc>
              <a:buNone/>
            </a:pPr>
            <a:r>
              <a:rPr lang="en-GB" dirty="0">
                <a:latin typeface="Futura PT Medium" panose="020B0602020204020303" pitchFamily="34" charset="0"/>
              </a:rPr>
              <a:t>It does however have its own risks, so ensure you assess any vaping devices and their chargers as you would any other small electronics – cheap or defective ones are a particular hazard.</a:t>
            </a:r>
          </a:p>
          <a:p>
            <a:pPr marL="0" indent="0">
              <a:lnSpc>
                <a:spcPct val="110000"/>
              </a:lnSpc>
              <a:buNone/>
            </a:pPr>
            <a:r>
              <a:rPr lang="en-GB" dirty="0">
                <a:latin typeface="Futura PT Medium" panose="020B0602020204020303" pitchFamily="34" charset="0"/>
              </a:rPr>
              <a:t>They also often contain glass and may be difficult for a person with limited dexterity to manage without support.</a:t>
            </a:r>
          </a:p>
        </p:txBody>
      </p:sp>
      <p:pic>
        <p:nvPicPr>
          <p:cNvPr id="6" name="Picture 5" descr="A person smoking a cigarette&#10;&#10;Description automatically generated with medium confidence">
            <a:extLst>
              <a:ext uri="{FF2B5EF4-FFF2-40B4-BE49-F238E27FC236}">
                <a16:creationId xmlns:a16="http://schemas.microsoft.com/office/drawing/2014/main" id="{DA95A84E-C8C8-51AA-037A-749B9B5D9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595881"/>
            <a:ext cx="5393451" cy="3600415"/>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B5A0BEC-1A95-5840-1908-84A9903505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8387" y="5457087"/>
            <a:ext cx="1375163" cy="969965"/>
          </a:xfrm>
          <a:prstGeom prst="rect">
            <a:avLst/>
          </a:prstGeom>
        </p:spPr>
      </p:pic>
      <mc:AlternateContent xmlns:mc="http://schemas.openxmlformats.org/markup-compatibility/2006">
        <mc:Choice xmlns:p14="http://schemas.microsoft.com/office/powerpoint/2010/main" Requires="p14">
          <p:contentPart p14:bwMode="auto" r:id="rId5">
            <p14:nvContentPartPr>
              <p14:cNvPr id="11" name="Ink 10">
                <a:extLst>
                  <a:ext uri="{FF2B5EF4-FFF2-40B4-BE49-F238E27FC236}">
                    <a16:creationId xmlns:a16="http://schemas.microsoft.com/office/drawing/2014/main" id="{C6115913-759E-B685-08A8-E16B4065F4C4}"/>
                  </a:ext>
                </a:extLst>
              </p14:cNvPr>
              <p14:cNvContentPartPr/>
              <p14:nvPr/>
            </p14:nvContentPartPr>
            <p14:xfrm>
              <a:off x="5291171" y="6327439"/>
              <a:ext cx="1242000" cy="64800"/>
            </p14:xfrm>
          </p:contentPart>
        </mc:Choice>
        <mc:Fallback>
          <p:pic>
            <p:nvPicPr>
              <p:cNvPr id="11" name="Ink 10">
                <a:extLst>
                  <a:ext uri="{FF2B5EF4-FFF2-40B4-BE49-F238E27FC236}">
                    <a16:creationId xmlns:a16="http://schemas.microsoft.com/office/drawing/2014/main" id="{C6115913-759E-B685-08A8-E16B4065F4C4}"/>
                  </a:ext>
                </a:extLst>
              </p:cNvPr>
              <p:cNvPicPr/>
              <p:nvPr/>
            </p:nvPicPr>
            <p:blipFill>
              <a:blip r:embed="rId6"/>
              <a:stretch>
                <a:fillRect/>
              </a:stretch>
            </p:blipFill>
            <p:spPr>
              <a:xfrm>
                <a:off x="5237171" y="6219439"/>
                <a:ext cx="1349640" cy="280440"/>
              </a:xfrm>
              <a:prstGeom prst="rect">
                <a:avLst/>
              </a:prstGeom>
            </p:spPr>
          </p:pic>
        </mc:Fallback>
      </mc:AlternateContent>
      <p:sp>
        <p:nvSpPr>
          <p:cNvPr id="12" name="TextBox 11">
            <a:extLst>
              <a:ext uri="{FF2B5EF4-FFF2-40B4-BE49-F238E27FC236}">
                <a16:creationId xmlns:a16="http://schemas.microsoft.com/office/drawing/2014/main" id="{530EC8C4-1C7A-B30B-90AE-7AF168CC42BD}"/>
              </a:ext>
            </a:extLst>
          </p:cNvPr>
          <p:cNvSpPr txBox="1"/>
          <p:nvPr/>
        </p:nvSpPr>
        <p:spPr>
          <a:xfrm>
            <a:off x="6643550" y="5269228"/>
            <a:ext cx="5181599" cy="1477328"/>
          </a:xfrm>
          <a:prstGeom prst="rect">
            <a:avLst/>
          </a:prstGeom>
          <a:noFill/>
        </p:spPr>
        <p:txBody>
          <a:bodyPr wrap="square" rtlCol="0">
            <a:spAutoFit/>
          </a:bodyPr>
          <a:lstStyle/>
          <a:p>
            <a:r>
              <a:rPr lang="en-GB" dirty="0">
                <a:latin typeface="Futura PT Medium" panose="020B0602020204020303" pitchFamily="34" charset="0"/>
              </a:rPr>
              <a:t>A CE marking does not indicate that a product has been approved as safe by the EU/another authority.</a:t>
            </a:r>
          </a:p>
          <a:p>
            <a:r>
              <a:rPr lang="en-GB" dirty="0">
                <a:latin typeface="Futura PT Medium" panose="020B0602020204020303" pitchFamily="34" charset="0"/>
              </a:rPr>
              <a:t>It means that the </a:t>
            </a:r>
            <a:r>
              <a:rPr lang="en-GB" i="1" dirty="0">
                <a:latin typeface="Futura PT Medium" panose="020B0602020204020303" pitchFamily="34" charset="0"/>
              </a:rPr>
              <a:t>manufacturer </a:t>
            </a:r>
            <a:r>
              <a:rPr lang="en-GB" dirty="0">
                <a:latin typeface="Futura PT Medium" panose="020B0602020204020303" pitchFamily="34" charset="0"/>
              </a:rPr>
              <a:t>has checked that the product complies with all relevant essential requirements.</a:t>
            </a:r>
          </a:p>
        </p:txBody>
      </p:sp>
    </p:spTree>
    <p:extLst>
      <p:ext uri="{BB962C8B-B14F-4D97-AF65-F5344CB8AC3E}">
        <p14:creationId xmlns:p14="http://schemas.microsoft.com/office/powerpoint/2010/main" val="23906838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3B99A-86DE-3AAB-CF4D-07F2A8D4D7F4}"/>
              </a:ext>
            </a:extLst>
          </p:cNvPr>
          <p:cNvSpPr>
            <a:spLocks noGrp="1"/>
          </p:cNvSpPr>
          <p:nvPr>
            <p:ph type="title"/>
          </p:nvPr>
        </p:nvSpPr>
        <p:spPr/>
        <p:txBody>
          <a:bodyPr/>
          <a:lstStyle/>
          <a:p>
            <a:pPr algn="ctr"/>
            <a:r>
              <a:rPr lang="en-GB" dirty="0">
                <a:latin typeface="Futura PT Heavy" panose="020B0802020204020303" pitchFamily="34" charset="0"/>
              </a:rPr>
              <a:t>Documentation</a:t>
            </a:r>
          </a:p>
        </p:txBody>
      </p:sp>
      <p:sp>
        <p:nvSpPr>
          <p:cNvPr id="3" name="Content Placeholder 2">
            <a:extLst>
              <a:ext uri="{FF2B5EF4-FFF2-40B4-BE49-F238E27FC236}">
                <a16:creationId xmlns:a16="http://schemas.microsoft.com/office/drawing/2014/main" id="{556471E3-0154-CEDF-5543-44C6CFB944F0}"/>
              </a:ext>
            </a:extLst>
          </p:cNvPr>
          <p:cNvSpPr>
            <a:spLocks noGrp="1"/>
          </p:cNvSpPr>
          <p:nvPr>
            <p:ph idx="1"/>
          </p:nvPr>
        </p:nvSpPr>
        <p:spPr>
          <a:xfrm>
            <a:off x="765672" y="1460007"/>
            <a:ext cx="5387236" cy="5032868"/>
          </a:xfrm>
        </p:spPr>
        <p:txBody>
          <a:bodyPr>
            <a:normAutofit lnSpcReduction="10000"/>
          </a:bodyPr>
          <a:lstStyle/>
          <a:p>
            <a:pPr marL="0" indent="0">
              <a:lnSpc>
                <a:spcPct val="100000"/>
              </a:lnSpc>
              <a:buNone/>
            </a:pPr>
            <a:r>
              <a:rPr lang="en-GB" sz="3200" dirty="0">
                <a:latin typeface="Futura PT Medium" panose="020B0602020204020303" pitchFamily="34" charset="0"/>
              </a:rPr>
              <a:t>People should never be at higher risk just because a new care worker is attending.</a:t>
            </a:r>
          </a:p>
          <a:p>
            <a:pPr marL="0" indent="0">
              <a:lnSpc>
                <a:spcPct val="100000"/>
              </a:lnSpc>
              <a:buNone/>
            </a:pPr>
            <a:r>
              <a:rPr lang="en-GB" sz="3200" dirty="0">
                <a:latin typeface="Futura PT Medium" panose="020B0602020204020303" pitchFamily="34" charset="0"/>
              </a:rPr>
              <a:t>Your risk assessments and support plans must pass the “new carer test”, that is: </a:t>
            </a:r>
            <a:r>
              <a:rPr lang="en-GB" sz="3600" dirty="0">
                <a:latin typeface="Futura PT Heavy" panose="020B0802020204020303" pitchFamily="34" charset="0"/>
              </a:rPr>
              <a:t>“Could a new care worker safely look after this person based on this?”</a:t>
            </a:r>
            <a:endParaRPr lang="en-GB" sz="3200" dirty="0">
              <a:latin typeface="Futura PT Heavy" panose="020B0802020204020303" pitchFamily="34" charset="0"/>
            </a:endParaRPr>
          </a:p>
        </p:txBody>
      </p:sp>
      <p:pic>
        <p:nvPicPr>
          <p:cNvPr id="5" name="Picture 4" descr="A picture containing person&#10;&#10;Description automatically generated">
            <a:extLst>
              <a:ext uri="{FF2B5EF4-FFF2-40B4-BE49-F238E27FC236}">
                <a16:creationId xmlns:a16="http://schemas.microsoft.com/office/drawing/2014/main" id="{BF6BC979-3F65-5592-0BDA-A0206FC7C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4381" y="1919990"/>
            <a:ext cx="5011519" cy="3341012"/>
          </a:xfrm>
          <a:prstGeom prst="rect">
            <a:avLst/>
          </a:prstGeom>
        </p:spPr>
      </p:pic>
      <p:sp>
        <p:nvSpPr>
          <p:cNvPr id="10" name="TextBox 9">
            <a:extLst>
              <a:ext uri="{FF2B5EF4-FFF2-40B4-BE49-F238E27FC236}">
                <a16:creationId xmlns:a16="http://schemas.microsoft.com/office/drawing/2014/main" id="{4169E532-CBDE-5608-95E8-0FF082631B36}"/>
              </a:ext>
            </a:extLst>
          </p:cNvPr>
          <p:cNvSpPr txBox="1"/>
          <p:nvPr/>
        </p:nvSpPr>
        <p:spPr>
          <a:xfrm>
            <a:off x="7053759" y="5378151"/>
            <a:ext cx="4350184" cy="646331"/>
          </a:xfrm>
          <a:prstGeom prst="rect">
            <a:avLst/>
          </a:prstGeom>
          <a:noFill/>
        </p:spPr>
        <p:txBody>
          <a:bodyPr wrap="square" rtlCol="0">
            <a:spAutoFit/>
          </a:bodyPr>
          <a:lstStyle/>
          <a:p>
            <a:r>
              <a:rPr lang="en-GB" dirty="0">
                <a:latin typeface="Futura PT Medium" panose="020B0602020204020303" pitchFamily="34" charset="0"/>
              </a:rPr>
              <a:t>We know she’s a newbie – forgetting to wear her gloves when applying cream... </a:t>
            </a:r>
            <a:r>
              <a:rPr lang="en-GB" dirty="0">
                <a:latin typeface="Futura PT Medium" panose="020B0602020204020303" pitchFamily="34" charset="0"/>
                <a:sym typeface="Wingdings" panose="05000000000000000000" pitchFamily="2" charset="2"/>
              </a:rPr>
              <a:t></a:t>
            </a:r>
            <a:endParaRPr lang="en-GB" dirty="0">
              <a:latin typeface="Futura PT Medium" panose="020B0602020204020303" pitchFamily="34" charset="0"/>
            </a:endParaRPr>
          </a:p>
        </p:txBody>
      </p:sp>
      <mc:AlternateContent xmlns:mc="http://schemas.openxmlformats.org/markup-compatibility/2006">
        <mc:Choice xmlns:p14="http://schemas.microsoft.com/office/powerpoint/2010/main" Requires="p14">
          <p:contentPart p14:bwMode="auto" r:id="rId4">
            <p14:nvContentPartPr>
              <p14:cNvPr id="17" name="Ink 16">
                <a:extLst>
                  <a:ext uri="{FF2B5EF4-FFF2-40B4-BE49-F238E27FC236}">
                    <a16:creationId xmlns:a16="http://schemas.microsoft.com/office/drawing/2014/main" id="{3B279366-F818-8FBA-7321-2662557EB1B7}"/>
                  </a:ext>
                </a:extLst>
              </p14:cNvPr>
              <p14:cNvContentPartPr/>
              <p14:nvPr/>
            </p14:nvContentPartPr>
            <p14:xfrm>
              <a:off x="946839" y="4450907"/>
              <a:ext cx="3650040" cy="188926"/>
            </p14:xfrm>
          </p:contentPart>
        </mc:Choice>
        <mc:Fallback>
          <p:pic>
            <p:nvPicPr>
              <p:cNvPr id="17" name="Ink 16">
                <a:extLst>
                  <a:ext uri="{FF2B5EF4-FFF2-40B4-BE49-F238E27FC236}">
                    <a16:creationId xmlns:a16="http://schemas.microsoft.com/office/drawing/2014/main" id="{3B279366-F818-8FBA-7321-2662557EB1B7}"/>
                  </a:ext>
                </a:extLst>
              </p:cNvPr>
              <p:cNvPicPr/>
              <p:nvPr/>
            </p:nvPicPr>
            <p:blipFill>
              <a:blip r:embed="rId5"/>
              <a:stretch>
                <a:fillRect/>
              </a:stretch>
            </p:blipFill>
            <p:spPr>
              <a:xfrm>
                <a:off x="893199" y="4343309"/>
                <a:ext cx="3757680" cy="404482"/>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8" name="Ink 17">
                <a:extLst>
                  <a:ext uri="{FF2B5EF4-FFF2-40B4-BE49-F238E27FC236}">
                    <a16:creationId xmlns:a16="http://schemas.microsoft.com/office/drawing/2014/main" id="{6434FDBA-90E0-7C56-9643-7944C31B0C32}"/>
                  </a:ext>
                </a:extLst>
              </p14:cNvPr>
              <p14:cNvContentPartPr/>
              <p14:nvPr/>
            </p14:nvContentPartPr>
            <p14:xfrm>
              <a:off x="838200" y="5035006"/>
              <a:ext cx="4860360" cy="127080"/>
            </p14:xfrm>
          </p:contentPart>
        </mc:Choice>
        <mc:Fallback>
          <p:pic>
            <p:nvPicPr>
              <p:cNvPr id="18" name="Ink 17">
                <a:extLst>
                  <a:ext uri="{FF2B5EF4-FFF2-40B4-BE49-F238E27FC236}">
                    <a16:creationId xmlns:a16="http://schemas.microsoft.com/office/drawing/2014/main" id="{6434FDBA-90E0-7C56-9643-7944C31B0C32}"/>
                  </a:ext>
                </a:extLst>
              </p:cNvPr>
              <p:cNvPicPr/>
              <p:nvPr/>
            </p:nvPicPr>
            <p:blipFill>
              <a:blip r:embed="rId7"/>
              <a:stretch>
                <a:fillRect/>
              </a:stretch>
            </p:blipFill>
            <p:spPr>
              <a:xfrm>
                <a:off x="784560" y="4927366"/>
                <a:ext cx="4968000" cy="3427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20" name="Ink 19">
                <a:extLst>
                  <a:ext uri="{FF2B5EF4-FFF2-40B4-BE49-F238E27FC236}">
                    <a16:creationId xmlns:a16="http://schemas.microsoft.com/office/drawing/2014/main" id="{2E2DA81D-276D-DDAD-9280-BA082DE6E832}"/>
                  </a:ext>
                </a:extLst>
              </p14:cNvPr>
              <p14:cNvContentPartPr/>
              <p14:nvPr/>
            </p14:nvContentPartPr>
            <p14:xfrm>
              <a:off x="747788" y="5588674"/>
              <a:ext cx="4601880" cy="74520"/>
            </p14:xfrm>
          </p:contentPart>
        </mc:Choice>
        <mc:Fallback>
          <p:pic>
            <p:nvPicPr>
              <p:cNvPr id="20" name="Ink 19">
                <a:extLst>
                  <a:ext uri="{FF2B5EF4-FFF2-40B4-BE49-F238E27FC236}">
                    <a16:creationId xmlns:a16="http://schemas.microsoft.com/office/drawing/2014/main" id="{2E2DA81D-276D-DDAD-9280-BA082DE6E832}"/>
                  </a:ext>
                </a:extLst>
              </p:cNvPr>
              <p:cNvPicPr/>
              <p:nvPr/>
            </p:nvPicPr>
            <p:blipFill>
              <a:blip r:embed="rId9"/>
              <a:stretch>
                <a:fillRect/>
              </a:stretch>
            </p:blipFill>
            <p:spPr>
              <a:xfrm>
                <a:off x="694148" y="5480674"/>
                <a:ext cx="4709520" cy="2901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21" name="Ink 20">
                <a:extLst>
                  <a:ext uri="{FF2B5EF4-FFF2-40B4-BE49-F238E27FC236}">
                    <a16:creationId xmlns:a16="http://schemas.microsoft.com/office/drawing/2014/main" id="{70EC4866-A7F7-D0EC-6CFB-45CF0107F226}"/>
                  </a:ext>
                </a:extLst>
              </p14:cNvPr>
              <p14:cNvContentPartPr/>
              <p14:nvPr/>
            </p14:nvContentPartPr>
            <p14:xfrm>
              <a:off x="747788" y="6058367"/>
              <a:ext cx="1419480" cy="7920"/>
            </p14:xfrm>
          </p:contentPart>
        </mc:Choice>
        <mc:Fallback>
          <p:pic>
            <p:nvPicPr>
              <p:cNvPr id="21" name="Ink 20">
                <a:extLst>
                  <a:ext uri="{FF2B5EF4-FFF2-40B4-BE49-F238E27FC236}">
                    <a16:creationId xmlns:a16="http://schemas.microsoft.com/office/drawing/2014/main" id="{70EC4866-A7F7-D0EC-6CFB-45CF0107F226}"/>
                  </a:ext>
                </a:extLst>
              </p:cNvPr>
              <p:cNvPicPr/>
              <p:nvPr/>
            </p:nvPicPr>
            <p:blipFill>
              <a:blip r:embed="rId11"/>
              <a:stretch>
                <a:fillRect/>
              </a:stretch>
            </p:blipFill>
            <p:spPr>
              <a:xfrm>
                <a:off x="694148" y="5950727"/>
                <a:ext cx="1527120" cy="223560"/>
              </a:xfrm>
              <a:prstGeom prst="rect">
                <a:avLst/>
              </a:prstGeom>
            </p:spPr>
          </p:pic>
        </mc:Fallback>
      </mc:AlternateContent>
    </p:spTree>
    <p:extLst>
      <p:ext uri="{BB962C8B-B14F-4D97-AF65-F5344CB8AC3E}">
        <p14:creationId xmlns:p14="http://schemas.microsoft.com/office/powerpoint/2010/main" val="34625530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E7C798-DAF7-4AFC-9A43-FB444FE74288}"/>
              </a:ext>
            </a:extLst>
          </p:cNvPr>
          <p:cNvSpPr>
            <a:spLocks noGrp="1"/>
          </p:cNvSpPr>
          <p:nvPr>
            <p:ph idx="1"/>
          </p:nvPr>
        </p:nvSpPr>
        <p:spPr>
          <a:xfrm>
            <a:off x="838200" y="1012635"/>
            <a:ext cx="5257800" cy="4832730"/>
          </a:xfrm>
        </p:spPr>
        <p:txBody>
          <a:bodyPr/>
          <a:lstStyle/>
          <a:p>
            <a:pPr marL="0" indent="0">
              <a:buNone/>
            </a:pPr>
            <a:r>
              <a:rPr lang="en-GB" dirty="0">
                <a:latin typeface="Futura PT Heavy" panose="020B0802020204020303" pitchFamily="34" charset="0"/>
              </a:rPr>
              <a:t>When writing or reviewing a person’s documents, you should make sure you have:</a:t>
            </a:r>
          </a:p>
          <a:p>
            <a:r>
              <a:rPr lang="en-GB" dirty="0">
                <a:latin typeface="Futura PT Medium" panose="020B0602020204020303" pitchFamily="34" charset="0"/>
              </a:rPr>
              <a:t>Identified any concerns</a:t>
            </a:r>
          </a:p>
          <a:p>
            <a:r>
              <a:rPr lang="en-GB" dirty="0">
                <a:latin typeface="Futura PT Medium" panose="020B0602020204020303" pitchFamily="34" charset="0"/>
              </a:rPr>
              <a:t>Made practical plans to manage them</a:t>
            </a:r>
          </a:p>
          <a:p>
            <a:r>
              <a:rPr lang="en-GB" dirty="0">
                <a:latin typeface="Futura PT Medium" panose="020B0602020204020303" pitchFamily="34" charset="0"/>
              </a:rPr>
              <a:t>Recorded these clearly for care staff, in an accessible format</a:t>
            </a:r>
          </a:p>
          <a:p>
            <a:r>
              <a:rPr lang="en-GB" dirty="0">
                <a:latin typeface="Futura PT Medium" panose="020B0602020204020303" pitchFamily="34" charset="0"/>
              </a:rPr>
              <a:t>Set a realistic review schedule</a:t>
            </a:r>
          </a:p>
          <a:p>
            <a:r>
              <a:rPr lang="en-GB" dirty="0">
                <a:latin typeface="Futura PT Medium" panose="020B0602020204020303" pitchFamily="34" charset="0"/>
              </a:rPr>
              <a:t>Responded to any changes</a:t>
            </a:r>
          </a:p>
          <a:p>
            <a:pPr marL="0" indent="0">
              <a:buNone/>
            </a:pPr>
            <a:endParaRPr lang="en-GB" dirty="0"/>
          </a:p>
        </p:txBody>
      </p:sp>
      <p:sp>
        <p:nvSpPr>
          <p:cNvPr id="4" name="TextBox 3">
            <a:extLst>
              <a:ext uri="{FF2B5EF4-FFF2-40B4-BE49-F238E27FC236}">
                <a16:creationId xmlns:a16="http://schemas.microsoft.com/office/drawing/2014/main" id="{2D0E3A11-3F90-FB34-96A7-B7C8D302E300}"/>
              </a:ext>
            </a:extLst>
          </p:cNvPr>
          <p:cNvSpPr txBox="1"/>
          <p:nvPr/>
        </p:nvSpPr>
        <p:spPr>
          <a:xfrm>
            <a:off x="6456124" y="4029920"/>
            <a:ext cx="4897676" cy="2717667"/>
          </a:xfrm>
          <a:prstGeom prst="rect">
            <a:avLst/>
          </a:prstGeom>
          <a:noFill/>
        </p:spPr>
        <p:txBody>
          <a:bodyPr wrap="square" rtlCol="0">
            <a:spAutoFit/>
          </a:bodyPr>
          <a:lstStyle/>
          <a:p>
            <a:pPr marL="0" marR="0" indent="0">
              <a:lnSpc>
                <a:spcPct val="119000"/>
              </a:lnSpc>
              <a:spcBef>
                <a:spcPts val="0"/>
              </a:spcBef>
              <a:spcAft>
                <a:spcPts val="600"/>
              </a:spcAft>
            </a:pPr>
            <a:r>
              <a:rPr lang="en-GB" sz="2000" kern="1400" dirty="0">
                <a:ln>
                  <a:noFill/>
                </a:ln>
                <a:solidFill>
                  <a:srgbClr val="B00058"/>
                </a:solidFill>
                <a:effectLst/>
                <a:latin typeface="Futura PT Medium" panose="020B0602020204020303" pitchFamily="34" charset="0"/>
              </a:rPr>
              <a:t>Make sure plans are suitably detailed: for instance, don’t just tell staff to use a fire extinguisher, tell them where it is kept and how to use it safely in this context. </a:t>
            </a:r>
            <a:r>
              <a:rPr lang="en-GB" sz="2000" kern="1400" dirty="0">
                <a:solidFill>
                  <a:srgbClr val="B00058"/>
                </a:solidFill>
                <a:latin typeface="Futura PT Medium" panose="020B0602020204020303" pitchFamily="34" charset="0"/>
              </a:rPr>
              <a:t>T</a:t>
            </a:r>
            <a:r>
              <a:rPr lang="en-GB" sz="2000" kern="1400" dirty="0">
                <a:ln>
                  <a:noFill/>
                </a:ln>
                <a:solidFill>
                  <a:srgbClr val="B00058"/>
                </a:solidFill>
                <a:effectLst/>
                <a:latin typeface="Futura PT Medium" panose="020B0602020204020303" pitchFamily="34" charset="0"/>
              </a:rPr>
              <a:t>reat it like any other vital equipment in terms of maintenance and record keeping.</a:t>
            </a:r>
          </a:p>
          <a:p>
            <a:pPr marL="0" marR="0" indent="0" algn="l">
              <a:lnSpc>
                <a:spcPct val="119000"/>
              </a:lnSpc>
              <a:spcBef>
                <a:spcPts val="0"/>
              </a:spcBef>
              <a:spcAft>
                <a:spcPts val="600"/>
              </a:spcAft>
            </a:pPr>
            <a:r>
              <a:rPr lang="en-GB" sz="1600" kern="1400" dirty="0">
                <a:ln>
                  <a:noFill/>
                </a:ln>
                <a:solidFill>
                  <a:srgbClr val="000000"/>
                </a:solidFill>
                <a:effectLst/>
                <a:latin typeface="Calibri" panose="020F0502020204030204" pitchFamily="34" charset="0"/>
              </a:rPr>
              <a:t> </a:t>
            </a:r>
          </a:p>
        </p:txBody>
      </p:sp>
      <p:pic>
        <p:nvPicPr>
          <p:cNvPr id="6" name="Picture 5" descr="A picture containing wall, indoor, person&#10;&#10;Description automatically generated">
            <a:extLst>
              <a:ext uri="{FF2B5EF4-FFF2-40B4-BE49-F238E27FC236}">
                <a16:creationId xmlns:a16="http://schemas.microsoft.com/office/drawing/2014/main" id="{A58F6ACF-928C-7842-7EE3-687EF8BBC9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6124" y="762114"/>
            <a:ext cx="4687032" cy="3125512"/>
          </a:xfrm>
          <a:prstGeom prst="rect">
            <a:avLst/>
          </a:prstGeom>
        </p:spPr>
      </p:pic>
    </p:spTree>
    <p:extLst>
      <p:ext uri="{BB962C8B-B14F-4D97-AF65-F5344CB8AC3E}">
        <p14:creationId xmlns:p14="http://schemas.microsoft.com/office/powerpoint/2010/main" val="4028809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983FB-7AD2-5976-4A6D-BC95D4DA6851}"/>
              </a:ext>
            </a:extLst>
          </p:cNvPr>
          <p:cNvSpPr>
            <a:spLocks noGrp="1"/>
          </p:cNvSpPr>
          <p:nvPr>
            <p:ph type="title"/>
          </p:nvPr>
        </p:nvSpPr>
        <p:spPr/>
        <p:txBody>
          <a:bodyPr/>
          <a:lstStyle/>
          <a:p>
            <a:pPr algn="ctr"/>
            <a:r>
              <a:rPr lang="en-GB" dirty="0">
                <a:latin typeface="Futura PT Heavy" panose="020B0802020204020303" pitchFamily="34" charset="0"/>
              </a:rPr>
              <a:t>Managing risk to staff</a:t>
            </a:r>
          </a:p>
        </p:txBody>
      </p:sp>
      <p:sp>
        <p:nvSpPr>
          <p:cNvPr id="3" name="Content Placeholder 2">
            <a:extLst>
              <a:ext uri="{FF2B5EF4-FFF2-40B4-BE49-F238E27FC236}">
                <a16:creationId xmlns:a16="http://schemas.microsoft.com/office/drawing/2014/main" id="{F24D709C-DD4B-5C3B-92C4-66DABBAA5228}"/>
              </a:ext>
            </a:extLst>
          </p:cNvPr>
          <p:cNvSpPr>
            <a:spLocks noGrp="1"/>
          </p:cNvSpPr>
          <p:nvPr>
            <p:ph sz="half" idx="1"/>
          </p:nvPr>
        </p:nvSpPr>
        <p:spPr>
          <a:xfrm>
            <a:off x="838200" y="1824407"/>
            <a:ext cx="5181600" cy="4399811"/>
          </a:xfrm>
        </p:spPr>
        <p:txBody>
          <a:bodyPr>
            <a:normAutofit fontScale="92500" lnSpcReduction="10000"/>
          </a:bodyPr>
          <a:lstStyle/>
          <a:p>
            <a:pPr marL="0" indent="0">
              <a:lnSpc>
                <a:spcPct val="100000"/>
              </a:lnSpc>
              <a:buNone/>
            </a:pPr>
            <a:r>
              <a:rPr lang="en-GB" sz="3200" dirty="0">
                <a:latin typeface="Futura PT Heavy" panose="020B0802020204020303" pitchFamily="34" charset="0"/>
              </a:rPr>
              <a:t>Risks to staff must be clearly defined and freely agreed with those who will be doing the actual care.</a:t>
            </a:r>
          </a:p>
          <a:p>
            <a:pPr marL="0" indent="0">
              <a:lnSpc>
                <a:spcPct val="100000"/>
              </a:lnSpc>
              <a:buNone/>
            </a:pPr>
            <a:endParaRPr lang="en-GB" sz="3200" dirty="0">
              <a:latin typeface="Futura PT Heavy" panose="020B0802020204020303" pitchFamily="34" charset="0"/>
            </a:endParaRPr>
          </a:p>
          <a:p>
            <a:pPr marL="0" indent="0">
              <a:lnSpc>
                <a:spcPct val="100000"/>
              </a:lnSpc>
              <a:buNone/>
            </a:pPr>
            <a:r>
              <a:rPr lang="en-GB" sz="3200" dirty="0">
                <a:latin typeface="Futura PT Medium" panose="020B0602020204020303" pitchFamily="34" charset="0"/>
              </a:rPr>
              <a:t>You should give consideration to what might happen if staff who have agreed are unavailable - a “Plan B” should be in place.</a:t>
            </a:r>
          </a:p>
        </p:txBody>
      </p:sp>
      <p:sp>
        <p:nvSpPr>
          <p:cNvPr id="4" name="Content Placeholder 3">
            <a:extLst>
              <a:ext uri="{FF2B5EF4-FFF2-40B4-BE49-F238E27FC236}">
                <a16:creationId xmlns:a16="http://schemas.microsoft.com/office/drawing/2014/main" id="{73DE4C66-78B6-A112-F5FB-634CEEAFBA62}"/>
              </a:ext>
            </a:extLst>
          </p:cNvPr>
          <p:cNvSpPr>
            <a:spLocks noGrp="1"/>
          </p:cNvSpPr>
          <p:nvPr>
            <p:ph sz="half" idx="2"/>
          </p:nvPr>
        </p:nvSpPr>
        <p:spPr>
          <a:xfrm>
            <a:off x="6288066" y="1690688"/>
            <a:ext cx="5065734" cy="4533530"/>
          </a:xfrm>
        </p:spPr>
        <p:txBody>
          <a:bodyPr>
            <a:noAutofit/>
          </a:bodyPr>
          <a:lstStyle/>
          <a:p>
            <a:pPr marL="0" indent="0">
              <a:lnSpc>
                <a:spcPct val="120000"/>
              </a:lnSpc>
              <a:buNone/>
            </a:pPr>
            <a:r>
              <a:rPr lang="en-GB" dirty="0">
                <a:solidFill>
                  <a:srgbClr val="B00058"/>
                </a:solidFill>
                <a:latin typeface="Futura PT Medium" panose="020B0602020204020303" pitchFamily="34" charset="0"/>
              </a:rPr>
              <a:t>You must document everything, and ensure you communicate clearly and effectively with everyone involved.</a:t>
            </a:r>
          </a:p>
          <a:p>
            <a:pPr marL="0" indent="0">
              <a:lnSpc>
                <a:spcPct val="120000"/>
              </a:lnSpc>
              <a:buNone/>
            </a:pPr>
            <a:endParaRPr lang="en-GB" dirty="0">
              <a:solidFill>
                <a:srgbClr val="B00058"/>
              </a:solidFill>
              <a:latin typeface="Futura PT Medium" panose="020B0602020204020303" pitchFamily="34" charset="0"/>
            </a:endParaRPr>
          </a:p>
          <a:p>
            <a:pPr marL="0" indent="0">
              <a:lnSpc>
                <a:spcPct val="120000"/>
              </a:lnSpc>
              <a:buNone/>
            </a:pPr>
            <a:r>
              <a:rPr lang="en-GB" dirty="0">
                <a:solidFill>
                  <a:srgbClr val="B00058"/>
                </a:solidFill>
                <a:latin typeface="Futura PT Medium" panose="020B0602020204020303" pitchFamily="34" charset="0"/>
              </a:rPr>
              <a:t>Your general staff risk management principles should apply.</a:t>
            </a:r>
          </a:p>
        </p:txBody>
      </p:sp>
    </p:spTree>
    <p:extLst>
      <p:ext uri="{BB962C8B-B14F-4D97-AF65-F5344CB8AC3E}">
        <p14:creationId xmlns:p14="http://schemas.microsoft.com/office/powerpoint/2010/main" val="38543181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CBF64-9303-BBEA-BC3A-3E9643518867}"/>
              </a:ext>
            </a:extLst>
          </p:cNvPr>
          <p:cNvSpPr>
            <a:spLocks noGrp="1"/>
          </p:cNvSpPr>
          <p:nvPr>
            <p:ph type="title"/>
          </p:nvPr>
        </p:nvSpPr>
        <p:spPr/>
        <p:txBody>
          <a:bodyPr/>
          <a:lstStyle/>
          <a:p>
            <a:pPr algn="ctr"/>
            <a:r>
              <a:rPr lang="en-GB" dirty="0">
                <a:latin typeface="Futura PT Heavy" panose="020B0802020204020303" pitchFamily="34" charset="0"/>
              </a:rPr>
              <a:t>Auditing</a:t>
            </a:r>
          </a:p>
        </p:txBody>
      </p:sp>
      <p:sp>
        <p:nvSpPr>
          <p:cNvPr id="3" name="Content Placeholder 2">
            <a:extLst>
              <a:ext uri="{FF2B5EF4-FFF2-40B4-BE49-F238E27FC236}">
                <a16:creationId xmlns:a16="http://schemas.microsoft.com/office/drawing/2014/main" id="{74AE5FF2-3CA4-D8C0-C4BB-84D57A53BA4F}"/>
              </a:ext>
            </a:extLst>
          </p:cNvPr>
          <p:cNvSpPr>
            <a:spLocks noGrp="1"/>
          </p:cNvSpPr>
          <p:nvPr>
            <p:ph sz="half" idx="1"/>
          </p:nvPr>
        </p:nvSpPr>
        <p:spPr>
          <a:xfrm>
            <a:off x="838200" y="1825625"/>
            <a:ext cx="4685778" cy="4174342"/>
          </a:xfrm>
        </p:spPr>
        <p:txBody>
          <a:bodyPr>
            <a:normAutofit/>
          </a:bodyPr>
          <a:lstStyle/>
          <a:p>
            <a:pPr marL="0" indent="0">
              <a:buNone/>
            </a:pPr>
            <a:r>
              <a:rPr lang="en-GB" sz="3200" dirty="0">
                <a:latin typeface="Futura PT Heavy" panose="020B0802020204020303" pitchFamily="34" charset="0"/>
              </a:rPr>
              <a:t>Disasters usually happen because seemingly minor threads make a knot.</a:t>
            </a:r>
          </a:p>
          <a:p>
            <a:pPr marL="0" indent="0">
              <a:buNone/>
            </a:pPr>
            <a:r>
              <a:rPr lang="en-GB" sz="3200" dirty="0">
                <a:latin typeface="Futura PT Heavy" panose="020B0802020204020303" pitchFamily="34" charset="0"/>
              </a:rPr>
              <a:t>The auditor’s overview puts you in an excellent position to spot potential knots before they form.</a:t>
            </a:r>
          </a:p>
        </p:txBody>
      </p:sp>
      <p:pic>
        <p:nvPicPr>
          <p:cNvPr id="6" name="Picture 5" descr="A person smoking a pipe&#10;&#10;Description automatically generated with medium confidence">
            <a:extLst>
              <a:ext uri="{FF2B5EF4-FFF2-40B4-BE49-F238E27FC236}">
                <a16:creationId xmlns:a16="http://schemas.microsoft.com/office/drawing/2014/main" id="{8E7F3E14-340E-6B92-D716-65C18D7520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1937" y="1825625"/>
            <a:ext cx="6000617" cy="4174342"/>
          </a:xfrm>
          <a:prstGeom prst="rect">
            <a:avLst/>
          </a:prstGeom>
        </p:spPr>
      </p:pic>
    </p:spTree>
    <p:extLst>
      <p:ext uri="{BB962C8B-B14F-4D97-AF65-F5344CB8AC3E}">
        <p14:creationId xmlns:p14="http://schemas.microsoft.com/office/powerpoint/2010/main" val="17092865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63047A7-E563-DA11-8729-ACD26C2A4689}"/>
              </a:ext>
            </a:extLst>
          </p:cNvPr>
          <p:cNvSpPr>
            <a:spLocks noGrp="1"/>
          </p:cNvSpPr>
          <p:nvPr>
            <p:ph sz="half" idx="1"/>
          </p:nvPr>
        </p:nvSpPr>
        <p:spPr>
          <a:xfrm>
            <a:off x="634652" y="563960"/>
            <a:ext cx="10922696" cy="5730079"/>
          </a:xfrm>
        </p:spPr>
        <p:txBody>
          <a:bodyPr>
            <a:normAutofit fontScale="85000" lnSpcReduction="10000"/>
          </a:bodyPr>
          <a:lstStyle/>
          <a:p>
            <a:pPr>
              <a:lnSpc>
                <a:spcPct val="119000"/>
              </a:lnSpc>
              <a:spcBef>
                <a:spcPts val="0"/>
              </a:spcBef>
              <a:spcAft>
                <a:spcPts val="600"/>
              </a:spcAft>
            </a:pPr>
            <a:r>
              <a:rPr lang="en-GB" sz="2900" kern="1400" dirty="0">
                <a:ln>
                  <a:noFill/>
                </a:ln>
                <a:solidFill>
                  <a:srgbClr val="000000"/>
                </a:solidFill>
                <a:effectLst/>
                <a:latin typeface="Futura PT Medium" panose="020B0602020204020303" pitchFamily="34" charset="0"/>
              </a:rPr>
              <a:t>Ensure you are familiar with names of common emollients.</a:t>
            </a:r>
          </a:p>
          <a:p>
            <a:pPr>
              <a:lnSpc>
                <a:spcPct val="119000"/>
              </a:lnSpc>
              <a:spcBef>
                <a:spcPts val="0"/>
              </a:spcBef>
              <a:spcAft>
                <a:spcPts val="600"/>
              </a:spcAft>
            </a:pPr>
            <a:r>
              <a:rPr lang="en-GB" sz="2900" kern="1400" dirty="0">
                <a:ln>
                  <a:noFill/>
                </a:ln>
                <a:solidFill>
                  <a:srgbClr val="000000"/>
                </a:solidFill>
                <a:effectLst/>
                <a:latin typeface="Futura PT Medium" panose="020B0602020204020303" pitchFamily="34" charset="0"/>
              </a:rPr>
              <a:t>Always cross check care records against risk assessments and support plans when emollient use is mentioned.</a:t>
            </a:r>
          </a:p>
          <a:p>
            <a:pPr>
              <a:lnSpc>
                <a:spcPct val="119000"/>
              </a:lnSpc>
              <a:spcBef>
                <a:spcPts val="0"/>
              </a:spcBef>
              <a:spcAft>
                <a:spcPts val="600"/>
              </a:spcAft>
            </a:pPr>
            <a:r>
              <a:rPr lang="en-GB" sz="2900" kern="1400" dirty="0">
                <a:ln>
                  <a:noFill/>
                </a:ln>
                <a:solidFill>
                  <a:srgbClr val="000000"/>
                </a:solidFill>
                <a:effectLst/>
                <a:latin typeface="Futura PT Medium" panose="020B0602020204020303" pitchFamily="34" charset="0"/>
              </a:rPr>
              <a:t>Ensure any concerns mentioned in care records have been reported and followed up appropriately.</a:t>
            </a:r>
          </a:p>
          <a:p>
            <a:pPr>
              <a:lnSpc>
                <a:spcPct val="119000"/>
              </a:lnSpc>
              <a:spcBef>
                <a:spcPts val="0"/>
              </a:spcBef>
              <a:spcAft>
                <a:spcPts val="600"/>
              </a:spcAft>
            </a:pPr>
            <a:r>
              <a:rPr lang="en-GB" sz="2900" kern="1400" dirty="0">
                <a:ln>
                  <a:noFill/>
                </a:ln>
                <a:solidFill>
                  <a:srgbClr val="000000"/>
                </a:solidFill>
                <a:effectLst/>
                <a:latin typeface="Futura PT Medium" panose="020B0602020204020303" pitchFamily="34" charset="0"/>
              </a:rPr>
              <a:t>If ever you aren't sure that staff are correctly supporting with emollients, or have concerns about the assessment or plan, escalate this appropriately and efficiently.</a:t>
            </a:r>
          </a:p>
          <a:p>
            <a:pPr marL="0" marR="0" indent="0" algn="l">
              <a:lnSpc>
                <a:spcPct val="119000"/>
              </a:lnSpc>
              <a:spcBef>
                <a:spcPts val="0"/>
              </a:spcBef>
              <a:spcAft>
                <a:spcPts val="600"/>
              </a:spcAft>
              <a:buNone/>
            </a:pPr>
            <a:r>
              <a:rPr lang="en-GB" sz="2900" kern="1400" dirty="0">
                <a:solidFill>
                  <a:srgbClr val="000000"/>
                </a:solidFill>
                <a:latin typeface="Futura PT Heavy" panose="020B0802020204020303" pitchFamily="34" charset="0"/>
              </a:rPr>
              <a:t>These questions are two sides of the same coin:</a:t>
            </a:r>
          </a:p>
          <a:p>
            <a:pPr>
              <a:lnSpc>
                <a:spcPct val="119000"/>
              </a:lnSpc>
              <a:spcBef>
                <a:spcPts val="0"/>
              </a:spcBef>
              <a:spcAft>
                <a:spcPts val="600"/>
              </a:spcAft>
            </a:pPr>
            <a:r>
              <a:rPr lang="en-GB" sz="2900" kern="1400" dirty="0">
                <a:solidFill>
                  <a:srgbClr val="000000"/>
                </a:solidFill>
                <a:latin typeface="Futura PT Medium" panose="020B0602020204020303" pitchFamily="34" charset="0"/>
              </a:rPr>
              <a:t>Do these documents show that staff are following the care plan, and that the person is being kept safe? </a:t>
            </a:r>
          </a:p>
          <a:p>
            <a:pPr>
              <a:lnSpc>
                <a:spcPct val="119000"/>
              </a:lnSpc>
              <a:spcBef>
                <a:spcPts val="0"/>
              </a:spcBef>
              <a:spcAft>
                <a:spcPts val="600"/>
              </a:spcAft>
            </a:pPr>
            <a:r>
              <a:rPr lang="en-GB" sz="2900" kern="1400" dirty="0">
                <a:solidFill>
                  <a:srgbClr val="000000"/>
                </a:solidFill>
                <a:latin typeface="Futura PT Medium" panose="020B0602020204020303" pitchFamily="34" charset="0"/>
              </a:rPr>
              <a:t>Is the service also protected? Could we adequately account for what we have done here, if asked in the future?</a:t>
            </a:r>
            <a:endParaRPr lang="en-GB" sz="2900" kern="1400" dirty="0">
              <a:ln>
                <a:noFill/>
              </a:ln>
              <a:solidFill>
                <a:srgbClr val="000000"/>
              </a:solidFill>
              <a:effectLst/>
              <a:latin typeface="Futura PT Medium" panose="020B0602020204020303" pitchFamily="34" charset="0"/>
            </a:endParaRPr>
          </a:p>
          <a:p>
            <a:pPr marL="0" marR="0" indent="0" algn="l">
              <a:lnSpc>
                <a:spcPct val="119000"/>
              </a:lnSpc>
              <a:spcBef>
                <a:spcPts val="0"/>
              </a:spcBef>
              <a:spcAft>
                <a:spcPts val="600"/>
              </a:spcAft>
            </a:pPr>
            <a:endParaRPr lang="en-GB" sz="1800" kern="1400" dirty="0">
              <a:ln>
                <a:noFill/>
              </a:ln>
              <a:solidFill>
                <a:srgbClr val="000000"/>
              </a:solidFill>
              <a:effectLst/>
              <a:latin typeface="Futura PT Medium" panose="020B0602020204020303" pitchFamily="34" charset="0"/>
            </a:endParaRPr>
          </a:p>
        </p:txBody>
      </p:sp>
    </p:spTree>
    <p:extLst>
      <p:ext uri="{BB962C8B-B14F-4D97-AF65-F5344CB8AC3E}">
        <p14:creationId xmlns:p14="http://schemas.microsoft.com/office/powerpoint/2010/main" val="23228662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6794AC-D505-2AED-8F03-4490DB618ABD}"/>
              </a:ext>
            </a:extLst>
          </p:cNvPr>
          <p:cNvSpPr>
            <a:spLocks noGrp="1"/>
          </p:cNvSpPr>
          <p:nvPr>
            <p:ph type="title"/>
          </p:nvPr>
        </p:nvSpPr>
        <p:spPr/>
        <p:txBody>
          <a:bodyPr/>
          <a:lstStyle/>
          <a:p>
            <a:pPr algn="ctr"/>
            <a:r>
              <a:rPr lang="en-GB" dirty="0">
                <a:latin typeface="Futura PT Heavy" panose="020B0802020204020303" pitchFamily="34" charset="0"/>
              </a:rPr>
              <a:t>Potential conflicts</a:t>
            </a:r>
          </a:p>
        </p:txBody>
      </p:sp>
      <p:sp>
        <p:nvSpPr>
          <p:cNvPr id="5" name="Content Placeholder 4">
            <a:extLst>
              <a:ext uri="{FF2B5EF4-FFF2-40B4-BE49-F238E27FC236}">
                <a16:creationId xmlns:a16="http://schemas.microsoft.com/office/drawing/2014/main" id="{0799C1B0-B510-F328-EF7C-68094966CB74}"/>
              </a:ext>
            </a:extLst>
          </p:cNvPr>
          <p:cNvSpPr>
            <a:spLocks noGrp="1"/>
          </p:cNvSpPr>
          <p:nvPr>
            <p:ph idx="1"/>
          </p:nvPr>
        </p:nvSpPr>
        <p:spPr>
          <a:xfrm>
            <a:off x="672230" y="1690688"/>
            <a:ext cx="10847539" cy="4351338"/>
          </a:xfrm>
        </p:spPr>
        <p:txBody>
          <a:bodyPr>
            <a:normAutofit/>
          </a:bodyPr>
          <a:lstStyle/>
          <a:p>
            <a:pPr marL="0" indent="0">
              <a:buNone/>
            </a:pPr>
            <a:r>
              <a:rPr lang="en-GB" sz="3200" dirty="0">
                <a:latin typeface="Futura PT Medium" panose="020B0602020204020303" pitchFamily="34" charset="0"/>
              </a:rPr>
              <a:t>You can assess every hazard and make the best plans in the world to minimise the risks but those plans still depend on the consent of the person, and often the assistance of their loved ones, to carry them out.</a:t>
            </a:r>
          </a:p>
          <a:p>
            <a:pPr marL="0" indent="0">
              <a:buNone/>
            </a:pPr>
            <a:r>
              <a:rPr lang="en-GB" sz="3200" dirty="0">
                <a:latin typeface="Futura PT Medium" panose="020B0602020204020303" pitchFamily="34" charset="0"/>
              </a:rPr>
              <a:t>There are probably going to be times when you have to discuss with people and their relatives what accommodations and changes they are willing to make to ensure that everyone is safe.</a:t>
            </a:r>
          </a:p>
          <a:p>
            <a:pPr marL="0" indent="0">
              <a:buNone/>
            </a:pPr>
            <a:r>
              <a:rPr lang="en-GB" sz="3200" dirty="0">
                <a:latin typeface="Futura PT Medium" panose="020B0602020204020303" pitchFamily="34" charset="0"/>
              </a:rPr>
              <a:t>This may occasionally put you in conflict with a person or their family members.</a:t>
            </a:r>
          </a:p>
        </p:txBody>
      </p:sp>
    </p:spTree>
    <p:extLst>
      <p:ext uri="{BB962C8B-B14F-4D97-AF65-F5344CB8AC3E}">
        <p14:creationId xmlns:p14="http://schemas.microsoft.com/office/powerpoint/2010/main" val="40417969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5E6CEB-6811-D5D2-E8AB-F7343D774F4D}"/>
              </a:ext>
            </a:extLst>
          </p:cNvPr>
          <p:cNvSpPr>
            <a:spLocks noGrp="1"/>
          </p:cNvSpPr>
          <p:nvPr>
            <p:ph type="title"/>
          </p:nvPr>
        </p:nvSpPr>
        <p:spPr/>
        <p:txBody>
          <a:bodyPr/>
          <a:lstStyle/>
          <a:p>
            <a:pPr algn="ctr"/>
            <a:r>
              <a:rPr lang="en-GB" dirty="0">
                <a:latin typeface="Futura PT Heavy" panose="020B0802020204020303" pitchFamily="34" charset="0"/>
              </a:rPr>
              <a:t>Dealing with conflicts</a:t>
            </a:r>
          </a:p>
        </p:txBody>
      </p:sp>
      <p:sp>
        <p:nvSpPr>
          <p:cNvPr id="5" name="Content Placeholder 4">
            <a:extLst>
              <a:ext uri="{FF2B5EF4-FFF2-40B4-BE49-F238E27FC236}">
                <a16:creationId xmlns:a16="http://schemas.microsoft.com/office/drawing/2014/main" id="{823191EF-B3A3-956B-7FEE-87B0854277AC}"/>
              </a:ext>
            </a:extLst>
          </p:cNvPr>
          <p:cNvSpPr>
            <a:spLocks noGrp="1"/>
          </p:cNvSpPr>
          <p:nvPr>
            <p:ph sz="half" idx="1"/>
          </p:nvPr>
        </p:nvSpPr>
        <p:spPr>
          <a:xfrm>
            <a:off x="6096000" y="1727942"/>
            <a:ext cx="5181600" cy="4349706"/>
          </a:xfrm>
        </p:spPr>
        <p:txBody>
          <a:bodyPr>
            <a:normAutofit/>
          </a:bodyPr>
          <a:lstStyle/>
          <a:p>
            <a:pPr marL="0" indent="0">
              <a:lnSpc>
                <a:spcPct val="100000"/>
              </a:lnSpc>
              <a:buNone/>
            </a:pPr>
            <a:r>
              <a:rPr lang="en-GB" dirty="0">
                <a:latin typeface="Futura PT Medium" panose="020B0602020204020303" pitchFamily="34" charset="0"/>
              </a:rPr>
              <a:t>For instance, if a person or a family member refuses to follow a reasonable safer smoking plan, then it’s likely you should refuse the service or quit in line with your contract.</a:t>
            </a:r>
          </a:p>
          <a:p>
            <a:pPr marL="0" indent="0">
              <a:lnSpc>
                <a:spcPct val="100000"/>
              </a:lnSpc>
              <a:buNone/>
            </a:pPr>
            <a:r>
              <a:rPr lang="en-GB" dirty="0">
                <a:latin typeface="Futura PT Medium" panose="020B0602020204020303" pitchFamily="34" charset="0"/>
              </a:rPr>
              <a:t>This would include anyone smoking indoors when staff are present, unless it’s part of the agreed plan.</a:t>
            </a:r>
          </a:p>
        </p:txBody>
      </p:sp>
      <p:sp>
        <p:nvSpPr>
          <p:cNvPr id="9" name="Content Placeholder 4">
            <a:extLst>
              <a:ext uri="{FF2B5EF4-FFF2-40B4-BE49-F238E27FC236}">
                <a16:creationId xmlns:a16="http://schemas.microsoft.com/office/drawing/2014/main" id="{318D0AB6-382F-0780-CEAA-D15CFD0A1B5B}"/>
              </a:ext>
            </a:extLst>
          </p:cNvPr>
          <p:cNvSpPr txBox="1">
            <a:spLocks/>
          </p:cNvSpPr>
          <p:nvPr/>
        </p:nvSpPr>
        <p:spPr>
          <a:xfrm>
            <a:off x="762000" y="1727940"/>
            <a:ext cx="5181600" cy="434970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4400" dirty="0">
                <a:solidFill>
                  <a:srgbClr val="B00058"/>
                </a:solidFill>
                <a:latin typeface="Futura PT Medium" panose="020B0602020204020303" pitchFamily="34" charset="0"/>
              </a:rPr>
              <a:t>Sometimes clear boundaries have to be drawn, often because of an unacceptable risk.</a:t>
            </a:r>
          </a:p>
          <a:p>
            <a:pPr marL="0" indent="0">
              <a:lnSpc>
                <a:spcPct val="120000"/>
              </a:lnSpc>
              <a:buNone/>
            </a:pPr>
            <a:r>
              <a:rPr lang="en-GB" sz="4400" dirty="0">
                <a:latin typeface="Futura PT Medium" panose="020B0602020204020303" pitchFamily="34" charset="0"/>
              </a:rPr>
              <a:t>Whilst people can take their own risks, they have no inherent right to impose risks on anyone else.</a:t>
            </a:r>
          </a:p>
        </p:txBody>
      </p:sp>
    </p:spTree>
    <p:extLst>
      <p:ext uri="{BB962C8B-B14F-4D97-AF65-F5344CB8AC3E}">
        <p14:creationId xmlns:p14="http://schemas.microsoft.com/office/powerpoint/2010/main" val="7555073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AEDAB0-8505-1C4A-21F3-A386EB18E1AC}"/>
              </a:ext>
            </a:extLst>
          </p:cNvPr>
          <p:cNvSpPr>
            <a:spLocks noGrp="1"/>
          </p:cNvSpPr>
          <p:nvPr>
            <p:ph sz="half" idx="1"/>
          </p:nvPr>
        </p:nvSpPr>
        <p:spPr>
          <a:xfrm>
            <a:off x="742005" y="937477"/>
            <a:ext cx="5181600" cy="4983044"/>
          </a:xfrm>
        </p:spPr>
        <p:txBody>
          <a:bodyPr>
            <a:normAutofit fontScale="85000" lnSpcReduction="10000"/>
          </a:bodyPr>
          <a:lstStyle/>
          <a:p>
            <a:pPr marL="0" indent="0">
              <a:lnSpc>
                <a:spcPct val="110000"/>
              </a:lnSpc>
              <a:buNone/>
            </a:pPr>
            <a:r>
              <a:rPr lang="en-GB" sz="3200" dirty="0">
                <a:latin typeface="Futura PT Medium" panose="020B0602020204020303" pitchFamily="34" charset="0"/>
              </a:rPr>
              <a:t>Another time you may find yourself having to draw boundaries is when family members disagree with a risk you are supporting a person to take.</a:t>
            </a:r>
          </a:p>
          <a:p>
            <a:pPr marL="0" indent="0">
              <a:lnSpc>
                <a:spcPct val="110000"/>
              </a:lnSpc>
              <a:buNone/>
            </a:pPr>
            <a:r>
              <a:rPr lang="en-GB" sz="3200" dirty="0">
                <a:latin typeface="Futura PT Medium" panose="020B0602020204020303" pitchFamily="34" charset="0"/>
              </a:rPr>
              <a:t>If the person has the capacity to make the decision (or you have a well-documented best interests process), you have a robust risk assessment and clearly agreed safe systems of work with your staff, then stand your ground!</a:t>
            </a:r>
          </a:p>
        </p:txBody>
      </p:sp>
      <p:pic>
        <p:nvPicPr>
          <p:cNvPr id="6" name="Picture 5" descr="A person smoking a pipe&#10;&#10;Description automatically generated with low confidence">
            <a:extLst>
              <a:ext uri="{FF2B5EF4-FFF2-40B4-BE49-F238E27FC236}">
                <a16:creationId xmlns:a16="http://schemas.microsoft.com/office/drawing/2014/main" id="{1EB2BFC3-4928-6261-58D4-FE1D2A005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8397" y="1663987"/>
            <a:ext cx="5295036" cy="3530024"/>
          </a:xfrm>
          <a:prstGeom prst="rect">
            <a:avLst/>
          </a:prstGeom>
        </p:spPr>
      </p:pic>
    </p:spTree>
    <p:extLst>
      <p:ext uri="{BB962C8B-B14F-4D97-AF65-F5344CB8AC3E}">
        <p14:creationId xmlns:p14="http://schemas.microsoft.com/office/powerpoint/2010/main" val="3518296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23AE41-110C-4651-801B-3ACDDA98DC2E}"/>
              </a:ext>
            </a:extLst>
          </p:cNvPr>
          <p:cNvSpPr>
            <a:spLocks noGrp="1"/>
          </p:cNvSpPr>
          <p:nvPr>
            <p:ph idx="1"/>
          </p:nvPr>
        </p:nvSpPr>
        <p:spPr>
          <a:xfrm>
            <a:off x="838200" y="688932"/>
            <a:ext cx="5349658" cy="5423769"/>
          </a:xfrm>
        </p:spPr>
        <p:txBody>
          <a:bodyPr/>
          <a:lstStyle/>
          <a:p>
            <a:pPr marL="0" indent="0">
              <a:buNone/>
            </a:pPr>
            <a:r>
              <a:rPr lang="en-GB" dirty="0">
                <a:latin typeface="Futura PT Heavy" panose="020B0802020204020303" pitchFamily="34" charset="0"/>
              </a:rPr>
              <a:t>Emollients left on the skin</a:t>
            </a:r>
          </a:p>
          <a:p>
            <a:pPr marL="0" indent="0">
              <a:buNone/>
            </a:pPr>
            <a:endParaRPr lang="en-GB" dirty="0">
              <a:latin typeface="Futura PT Medium" panose="020B0602020204020303" pitchFamily="34" charset="0"/>
            </a:endParaRPr>
          </a:p>
          <a:p>
            <a:pPr marL="0" indent="0">
              <a:buNone/>
            </a:pPr>
            <a:r>
              <a:rPr lang="en-GB" dirty="0">
                <a:latin typeface="Futura PT Medium" panose="020B0602020204020303" pitchFamily="34" charset="0"/>
              </a:rPr>
              <a:t>Emollient products range from very greasy ointments for very dry skin to the lightest of lotions.</a:t>
            </a:r>
          </a:p>
          <a:p>
            <a:pPr marL="0" indent="0">
              <a:buNone/>
            </a:pPr>
            <a:endParaRPr lang="en-GB" dirty="0">
              <a:latin typeface="Futura PT Medium" panose="020B0602020204020303" pitchFamily="34" charset="0"/>
            </a:endParaRPr>
          </a:p>
          <a:p>
            <a:pPr marL="0" indent="0">
              <a:buNone/>
            </a:pPr>
            <a:r>
              <a:rPr lang="en-GB" dirty="0">
                <a:latin typeface="Futura PT Heavy" panose="020B0802020204020303" pitchFamily="34" charset="0"/>
              </a:rPr>
              <a:t>Lotions</a:t>
            </a:r>
            <a:r>
              <a:rPr lang="en-GB" dirty="0">
                <a:latin typeface="Futura PT Medium" panose="020B0602020204020303" pitchFamily="34" charset="0"/>
              </a:rPr>
              <a:t> contain the most water and least fat than heavier products, and so need to contain the most preservatives. They spread easily and absorb quickly, but aren’t a great moisturiser for very dry skin.</a:t>
            </a:r>
          </a:p>
          <a:p>
            <a:pPr marL="0" indent="0">
              <a:buNone/>
            </a:pPr>
            <a:endParaRPr lang="en-GB" dirty="0">
              <a:latin typeface="Futura PT Medium" panose="020B0602020204020303" pitchFamily="34" charset="0"/>
            </a:endParaRPr>
          </a:p>
        </p:txBody>
      </p:sp>
      <p:pic>
        <p:nvPicPr>
          <p:cNvPr id="5" name="Picture 4" descr="A picture containing indoor, bandage&#10;&#10;Description automatically generated">
            <a:extLst>
              <a:ext uri="{FF2B5EF4-FFF2-40B4-BE49-F238E27FC236}">
                <a16:creationId xmlns:a16="http://schemas.microsoft.com/office/drawing/2014/main" id="{9141D098-6739-441C-B928-83F89C2709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4313" y="1891429"/>
            <a:ext cx="5366388" cy="3018773"/>
          </a:xfrm>
          <a:prstGeom prst="rect">
            <a:avLst/>
          </a:prstGeom>
        </p:spPr>
      </p:pic>
    </p:spTree>
    <p:extLst>
      <p:ext uri="{BB962C8B-B14F-4D97-AF65-F5344CB8AC3E}">
        <p14:creationId xmlns:p14="http://schemas.microsoft.com/office/powerpoint/2010/main" val="37327638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00D32F-1C6F-1FC5-F154-5C9D983CA0FA}"/>
              </a:ext>
            </a:extLst>
          </p:cNvPr>
          <p:cNvSpPr>
            <a:spLocks noGrp="1"/>
          </p:cNvSpPr>
          <p:nvPr>
            <p:ph sz="half" idx="1"/>
          </p:nvPr>
        </p:nvSpPr>
        <p:spPr>
          <a:xfrm>
            <a:off x="838200" y="751562"/>
            <a:ext cx="5181600" cy="5425401"/>
          </a:xfrm>
        </p:spPr>
        <p:txBody>
          <a:bodyPr>
            <a:normAutofit lnSpcReduction="10000"/>
          </a:bodyPr>
          <a:lstStyle/>
          <a:p>
            <a:pPr marL="0" indent="0">
              <a:buNone/>
            </a:pPr>
            <a:r>
              <a:rPr lang="en-GB" sz="3200" dirty="0">
                <a:latin typeface="Futura PT Medium" panose="020B0602020204020303" pitchFamily="34" charset="0"/>
              </a:rPr>
              <a:t>You may need to request extra time for a care visit, or more one-on-one time, in order to safely support emollient users who are at risk.</a:t>
            </a:r>
          </a:p>
          <a:p>
            <a:pPr marL="0" indent="0">
              <a:buNone/>
            </a:pPr>
            <a:endParaRPr lang="en-GB" sz="3200" dirty="0">
              <a:latin typeface="Futura PT Medium" panose="020B0602020204020303" pitchFamily="34" charset="0"/>
            </a:endParaRPr>
          </a:p>
          <a:p>
            <a:pPr marL="0" indent="0">
              <a:buNone/>
            </a:pPr>
            <a:r>
              <a:rPr lang="en-GB" sz="3200" dirty="0">
                <a:latin typeface="Futura PT Medium" panose="020B0602020204020303" pitchFamily="34" charset="0"/>
              </a:rPr>
              <a:t>Make sure you have the evidence that this is needed, such as care notes and ECM records, and if necessary be prepared to defend more unusual requests like supervising smoking in bed.</a:t>
            </a:r>
          </a:p>
          <a:p>
            <a:pPr marL="0" indent="0">
              <a:buNone/>
            </a:pPr>
            <a:endParaRPr lang="en-GB" dirty="0"/>
          </a:p>
        </p:txBody>
      </p:sp>
      <p:sp>
        <p:nvSpPr>
          <p:cNvPr id="6" name="Content Placeholder 5">
            <a:extLst>
              <a:ext uri="{FF2B5EF4-FFF2-40B4-BE49-F238E27FC236}">
                <a16:creationId xmlns:a16="http://schemas.microsoft.com/office/drawing/2014/main" id="{37570ABA-D864-D9EF-9064-DB9F36ECCD78}"/>
              </a:ext>
            </a:extLst>
          </p:cNvPr>
          <p:cNvSpPr>
            <a:spLocks noGrp="1"/>
          </p:cNvSpPr>
          <p:nvPr>
            <p:ph sz="half" idx="2"/>
          </p:nvPr>
        </p:nvSpPr>
        <p:spPr>
          <a:xfrm>
            <a:off x="6172200" y="751562"/>
            <a:ext cx="5181600" cy="5425401"/>
          </a:xfrm>
        </p:spPr>
        <p:txBody>
          <a:bodyPr/>
          <a:lstStyle/>
          <a:p>
            <a:pPr marL="0" indent="0">
              <a:buNone/>
            </a:pPr>
            <a:r>
              <a:rPr lang="en-GB" dirty="0">
                <a:solidFill>
                  <a:srgbClr val="B00058"/>
                </a:solidFill>
                <a:latin typeface="Futura PT Medium" panose="020B0602020204020303" pitchFamily="34" charset="0"/>
              </a:rPr>
              <a:t>You may find yourself in conflict with your own organisation, for instance if you spot a previously unrecognised hazard like neglected decking in a care home’s smoking area, and feel the corporate response is lacking.</a:t>
            </a:r>
          </a:p>
          <a:p>
            <a:pPr marL="0" indent="0">
              <a:buNone/>
            </a:pPr>
            <a:endParaRPr lang="en-GB" dirty="0">
              <a:solidFill>
                <a:srgbClr val="B00058"/>
              </a:solidFill>
              <a:latin typeface="Futura PT Medium" panose="020B0602020204020303" pitchFamily="34" charset="0"/>
            </a:endParaRPr>
          </a:p>
          <a:p>
            <a:pPr marL="0" indent="0">
              <a:buNone/>
            </a:pPr>
            <a:r>
              <a:rPr lang="en-GB" dirty="0">
                <a:solidFill>
                  <a:srgbClr val="B00058"/>
                </a:solidFill>
                <a:latin typeface="Futura PT Medium" panose="020B0602020204020303" pitchFamily="34" charset="0"/>
              </a:rPr>
              <a:t>Evidence is always key: ensure you keep records of any relevant communication and don’t be afraid to escalate your concerns, externally if need be.</a:t>
            </a:r>
          </a:p>
        </p:txBody>
      </p:sp>
    </p:spTree>
    <p:extLst>
      <p:ext uri="{BB962C8B-B14F-4D97-AF65-F5344CB8AC3E}">
        <p14:creationId xmlns:p14="http://schemas.microsoft.com/office/powerpoint/2010/main" val="19037700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3DC13-E1E1-DF10-FBE7-48086543F467}"/>
              </a:ext>
            </a:extLst>
          </p:cNvPr>
          <p:cNvSpPr>
            <a:spLocks noGrp="1"/>
          </p:cNvSpPr>
          <p:nvPr>
            <p:ph type="title"/>
          </p:nvPr>
        </p:nvSpPr>
        <p:spPr/>
        <p:txBody>
          <a:bodyPr/>
          <a:lstStyle/>
          <a:p>
            <a:pPr algn="ctr"/>
            <a:r>
              <a:rPr lang="en-GB" dirty="0">
                <a:latin typeface="Futura PT Heavy" panose="020B0802020204020303" pitchFamily="34" charset="0"/>
              </a:rPr>
              <a:t>Keeping up to date</a:t>
            </a:r>
          </a:p>
        </p:txBody>
      </p:sp>
      <p:sp>
        <p:nvSpPr>
          <p:cNvPr id="3" name="Content Placeholder 2">
            <a:extLst>
              <a:ext uri="{FF2B5EF4-FFF2-40B4-BE49-F238E27FC236}">
                <a16:creationId xmlns:a16="http://schemas.microsoft.com/office/drawing/2014/main" id="{BDCF0BEF-345C-FC20-D2B5-1B3783D879FA}"/>
              </a:ext>
            </a:extLst>
          </p:cNvPr>
          <p:cNvSpPr>
            <a:spLocks noGrp="1"/>
          </p:cNvSpPr>
          <p:nvPr>
            <p:ph sz="half" idx="1"/>
          </p:nvPr>
        </p:nvSpPr>
        <p:spPr/>
        <p:txBody>
          <a:bodyPr>
            <a:normAutofit fontScale="92500" lnSpcReduction="20000"/>
          </a:bodyPr>
          <a:lstStyle/>
          <a:p>
            <a:pPr marL="0" indent="0">
              <a:lnSpc>
                <a:spcPct val="110000"/>
              </a:lnSpc>
              <a:buNone/>
            </a:pPr>
            <a:r>
              <a:rPr lang="en-GB" sz="3600" dirty="0">
                <a:latin typeface="Futura PT Medium" panose="020B0602020204020303" pitchFamily="34" charset="0"/>
              </a:rPr>
              <a:t>Responsibility for keeping up to date with patient safety alerts, and other best practice guidance, should be allocated and the duties clearly defined.</a:t>
            </a:r>
          </a:p>
          <a:p>
            <a:pPr marL="0" indent="0">
              <a:lnSpc>
                <a:spcPct val="110000"/>
              </a:lnSpc>
              <a:buNone/>
            </a:pPr>
            <a:r>
              <a:rPr lang="en-GB" sz="3600" dirty="0">
                <a:latin typeface="Futura PT Medium" panose="020B0602020204020303" pitchFamily="34" charset="0"/>
              </a:rPr>
              <a:t>There need to be effective ways to share new information with all staff.</a:t>
            </a:r>
          </a:p>
        </p:txBody>
      </p:sp>
      <p:pic>
        <p:nvPicPr>
          <p:cNvPr id="3074" name="Picture 2">
            <a:extLst>
              <a:ext uri="{FF2B5EF4-FFF2-40B4-BE49-F238E27FC236}">
                <a16:creationId xmlns:a16="http://schemas.microsoft.com/office/drawing/2014/main" id="{EDBFC4F9-CAF0-A5A2-5BB3-93468D626B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2" y="2195634"/>
            <a:ext cx="5414514" cy="361132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0321373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7C3B80-135A-D0C6-0CEC-5E9436C41A43}"/>
              </a:ext>
            </a:extLst>
          </p:cNvPr>
          <p:cNvSpPr txBox="1"/>
          <p:nvPr/>
        </p:nvSpPr>
        <p:spPr>
          <a:xfrm>
            <a:off x="601249" y="1886188"/>
            <a:ext cx="5085567" cy="4401205"/>
          </a:xfrm>
          <a:prstGeom prst="rect">
            <a:avLst/>
          </a:prstGeom>
          <a:noFill/>
        </p:spPr>
        <p:txBody>
          <a:bodyPr wrap="square">
            <a:spAutoFit/>
          </a:bodyPr>
          <a:lstStyle/>
          <a:p>
            <a:r>
              <a:rPr lang="en-GB" sz="2000" dirty="0">
                <a:latin typeface="Futura PT Heavy" panose="020B0802020204020303" pitchFamily="34" charset="0"/>
              </a:rPr>
              <a:t>If this is an area in which your service has previously been deficient, then how you identified this and responded to that realisation could be evidence for a strong culture of learning and improvement.</a:t>
            </a:r>
          </a:p>
          <a:p>
            <a:endParaRPr lang="en-GB" sz="2000" dirty="0">
              <a:latin typeface="Futura PT Medium" panose="020B0602020204020303" pitchFamily="34" charset="0"/>
            </a:endParaRPr>
          </a:p>
          <a:p>
            <a:r>
              <a:rPr lang="en-GB" sz="2000" dirty="0">
                <a:latin typeface="Futura PT Medium" panose="020B0602020204020303" pitchFamily="34" charset="0"/>
              </a:rPr>
              <a:t>It’s a great chance to prove that your service is well managed– for instance, following training, it’s very likely that staff will spot hazards they didn’t recognise previously, so if you can readily ensure that your assessors have the availability to follow up any concerns in the days and weeks following training then that speaks to the management and resourcing of the service.</a:t>
            </a:r>
          </a:p>
        </p:txBody>
      </p:sp>
      <p:pic>
        <p:nvPicPr>
          <p:cNvPr id="5" name="Picture 4" descr="Two people looking at a computer&#10;&#10;Description automatically generated with medium confidence">
            <a:extLst>
              <a:ext uri="{FF2B5EF4-FFF2-40B4-BE49-F238E27FC236}">
                <a16:creationId xmlns:a16="http://schemas.microsoft.com/office/drawing/2014/main" id="{7B5E9975-1565-176C-45E5-7035118BD9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8005" y="2161341"/>
            <a:ext cx="5770079" cy="3850900"/>
          </a:xfrm>
          <a:prstGeom prst="rect">
            <a:avLst/>
          </a:prstGeom>
        </p:spPr>
      </p:pic>
      <p:sp>
        <p:nvSpPr>
          <p:cNvPr id="6" name="Title 1">
            <a:extLst>
              <a:ext uri="{FF2B5EF4-FFF2-40B4-BE49-F238E27FC236}">
                <a16:creationId xmlns:a16="http://schemas.microsoft.com/office/drawing/2014/main" id="{76E8316A-4D6C-2B65-C32C-782EF0CB04D2}"/>
              </a:ext>
            </a:extLst>
          </p:cNvPr>
          <p:cNvSpPr txBox="1">
            <a:spLocks/>
          </p:cNvSpPr>
          <p:nvPr/>
        </p:nvSpPr>
        <p:spPr>
          <a:xfrm>
            <a:off x="838200" y="570607"/>
            <a:ext cx="10515600" cy="89493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latin typeface="Futura PT Heavy" panose="020B0802020204020303" pitchFamily="34" charset="0"/>
              </a:rPr>
              <a:t>Inspection Guidance</a:t>
            </a:r>
          </a:p>
        </p:txBody>
      </p:sp>
    </p:spTree>
    <p:extLst>
      <p:ext uri="{BB962C8B-B14F-4D97-AF65-F5344CB8AC3E}">
        <p14:creationId xmlns:p14="http://schemas.microsoft.com/office/powerpoint/2010/main" val="23861780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30B6E5-15E7-AE37-18C3-066BD734DAB2}"/>
              </a:ext>
            </a:extLst>
          </p:cNvPr>
          <p:cNvSpPr txBox="1"/>
          <p:nvPr/>
        </p:nvSpPr>
        <p:spPr>
          <a:xfrm>
            <a:off x="498431" y="600250"/>
            <a:ext cx="11195137" cy="5983176"/>
          </a:xfrm>
          <a:prstGeom prst="rect">
            <a:avLst/>
          </a:prstGeom>
          <a:noFill/>
        </p:spPr>
        <p:txBody>
          <a:bodyPr wrap="square">
            <a:spAutoFit/>
          </a:bodyPr>
          <a:lstStyle/>
          <a:p>
            <a:pPr>
              <a:spcAft>
                <a:spcPts val="600"/>
              </a:spcAft>
            </a:pPr>
            <a:r>
              <a:rPr lang="en-GB" sz="2200" kern="1400" dirty="0">
                <a:ln>
                  <a:noFill/>
                </a:ln>
                <a:solidFill>
                  <a:srgbClr val="000000"/>
                </a:solidFill>
                <a:effectLst/>
                <a:latin typeface="Futura PT Heavy" panose="020B0802020204020303" pitchFamily="34" charset="0"/>
              </a:rPr>
              <a:t>Good documentation can give you </a:t>
            </a:r>
            <a:r>
              <a:rPr lang="en-GB" sz="2200" kern="1400" dirty="0">
                <a:solidFill>
                  <a:srgbClr val="000000"/>
                </a:solidFill>
                <a:latin typeface="Futura PT Heavy" panose="020B0802020204020303" pitchFamily="34" charset="0"/>
              </a:rPr>
              <a:t>impressive </a:t>
            </a:r>
            <a:r>
              <a:rPr lang="en-GB" sz="2200" kern="1400" dirty="0">
                <a:ln>
                  <a:noFill/>
                </a:ln>
                <a:solidFill>
                  <a:srgbClr val="000000"/>
                </a:solidFill>
                <a:effectLst/>
                <a:latin typeface="Futura PT Heavy" panose="020B0802020204020303" pitchFamily="34" charset="0"/>
              </a:rPr>
              <a:t>evidence </a:t>
            </a:r>
            <a:r>
              <a:rPr lang="en-GB" sz="2200" kern="1400" dirty="0">
                <a:solidFill>
                  <a:srgbClr val="000000"/>
                </a:solidFill>
                <a:latin typeface="Futura PT Heavy" panose="020B0802020204020303" pitchFamily="34" charset="0"/>
              </a:rPr>
              <a:t>to use during inspection </a:t>
            </a:r>
            <a:r>
              <a:rPr lang="en-GB" sz="2200" kern="1400" dirty="0">
                <a:ln>
                  <a:noFill/>
                </a:ln>
                <a:solidFill>
                  <a:srgbClr val="000000"/>
                </a:solidFill>
                <a:effectLst/>
                <a:latin typeface="Futura PT Heavy" panose="020B0802020204020303" pitchFamily="34" charset="0"/>
              </a:rPr>
              <a:t>that goes beyond merely meeting safety regulations, for example:</a:t>
            </a:r>
          </a:p>
          <a:p>
            <a:pPr marL="342900" indent="-342900">
              <a:spcAft>
                <a:spcPts val="600"/>
              </a:spcAft>
              <a:buFont typeface="Arial" panose="020B0604020202020204" pitchFamily="34" charset="0"/>
              <a:buChar char="•"/>
            </a:pPr>
            <a:r>
              <a:rPr lang="en-GB" sz="2200" dirty="0">
                <a:latin typeface="Futura PT Medium" panose="020B0602020204020303" pitchFamily="34" charset="0"/>
              </a:rPr>
              <a:t>Inspections are a good chance to show off your quick reporting and response to changes, as a staff member’s eye for detail could identify a new hazard and genuinely save a life by preventing a personal or domestic fire.</a:t>
            </a:r>
          </a:p>
          <a:p>
            <a:pPr marL="342900" indent="-342900">
              <a:spcAft>
                <a:spcPts val="600"/>
              </a:spcAft>
              <a:buFont typeface="Arial" panose="020B0604020202020204" pitchFamily="34" charset="0"/>
              <a:buChar char="•"/>
            </a:pPr>
            <a:r>
              <a:rPr lang="en-GB" sz="2200" kern="1400" dirty="0">
                <a:ln>
                  <a:noFill/>
                </a:ln>
                <a:solidFill>
                  <a:srgbClr val="000000"/>
                </a:solidFill>
                <a:effectLst/>
                <a:latin typeface="Futura PT Medium" panose="020B0602020204020303" pitchFamily="34" charset="0"/>
              </a:rPr>
              <a:t>How you have worked out a way of working that keeps the person as safe as possible as well as protecting your staff could demonstrate your broader ethos and attitude towards risk assessment.</a:t>
            </a:r>
          </a:p>
          <a:p>
            <a:pPr marL="342900" marR="0" indent="-342900" algn="l">
              <a:spcBef>
                <a:spcPts val="0"/>
              </a:spcBef>
              <a:spcAft>
                <a:spcPts val="600"/>
              </a:spcAft>
              <a:buFont typeface="Arial" panose="020B0604020202020204" pitchFamily="34" charset="0"/>
              <a:buChar char="•"/>
            </a:pPr>
            <a:r>
              <a:rPr lang="en-GB" sz="2200" kern="1400" dirty="0">
                <a:ln>
                  <a:noFill/>
                </a:ln>
                <a:solidFill>
                  <a:srgbClr val="000000"/>
                </a:solidFill>
                <a:effectLst/>
                <a:latin typeface="Futura PT Medium" panose="020B0602020204020303" pitchFamily="34" charset="0"/>
              </a:rPr>
              <a:t>Positive risk-taking shows you care about people’s independence and dignity and understand that the people you care for make their own decisions, even when they aren’t optimal safety-wise. </a:t>
            </a:r>
          </a:p>
          <a:p>
            <a:pPr marL="342900" indent="-342900">
              <a:spcAft>
                <a:spcPts val="600"/>
              </a:spcAft>
              <a:buFont typeface="Arial" panose="020B0604020202020204" pitchFamily="34" charset="0"/>
              <a:buChar char="•"/>
            </a:pPr>
            <a:r>
              <a:rPr lang="en-GB" sz="2200" kern="1400" dirty="0">
                <a:ln>
                  <a:noFill/>
                </a:ln>
                <a:solidFill>
                  <a:srgbClr val="000000"/>
                </a:solidFill>
                <a:effectLst/>
                <a:latin typeface="Futura PT Medium" panose="020B0602020204020303" pitchFamily="34" charset="0"/>
              </a:rPr>
              <a:t>How you initially respond to someone’s decision to continue any risky behaviour could demonstrate your understanding of mental capacity issues and best interests decisions. </a:t>
            </a:r>
          </a:p>
          <a:p>
            <a:pPr marL="342900" indent="-342900">
              <a:spcAft>
                <a:spcPts val="600"/>
              </a:spcAft>
              <a:buFont typeface="Arial" panose="020B0604020202020204" pitchFamily="34" charset="0"/>
              <a:buChar char="•"/>
            </a:pPr>
            <a:r>
              <a:rPr lang="en-GB" sz="2200" kern="1400" dirty="0">
                <a:ln>
                  <a:noFill/>
                </a:ln>
                <a:solidFill>
                  <a:srgbClr val="000000"/>
                </a:solidFill>
                <a:effectLst/>
                <a:latin typeface="Futura PT Medium" panose="020B0602020204020303" pitchFamily="34" charset="0"/>
              </a:rPr>
              <a:t>How your team responds to well-meaning family members who are not respecting their relative’s wishes or who are subverting your safety plans could also show your skill and diplomacy.</a:t>
            </a:r>
          </a:p>
          <a:p>
            <a:pPr marL="342900" indent="-342900">
              <a:spcAft>
                <a:spcPts val="600"/>
              </a:spcAft>
              <a:buFont typeface="Arial" panose="020B0604020202020204" pitchFamily="34" charset="0"/>
              <a:buChar char="•"/>
            </a:pPr>
            <a:r>
              <a:rPr lang="en-GB" sz="2200" kern="1400" dirty="0">
                <a:solidFill>
                  <a:srgbClr val="000000"/>
                </a:solidFill>
                <a:latin typeface="Futura PT Heavy" panose="020B0802020204020303" pitchFamily="34" charset="0"/>
              </a:rPr>
              <a:t>Can you think of any other evidence it could give you?</a:t>
            </a:r>
            <a:endParaRPr lang="en-GB" sz="2200" dirty="0">
              <a:latin typeface="Futura PT Heavy" panose="020B0802020204020303" pitchFamily="34" charset="0"/>
            </a:endParaRPr>
          </a:p>
          <a:p>
            <a:pPr>
              <a:lnSpc>
                <a:spcPct val="119000"/>
              </a:lnSpc>
              <a:spcAft>
                <a:spcPts val="600"/>
              </a:spcAft>
            </a:pPr>
            <a:endParaRPr lang="en-GB" sz="1600" kern="1400" dirty="0">
              <a:ln>
                <a:noFill/>
              </a:ln>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10317521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60C95-39BA-CCF5-15FC-A4F7F683787D}"/>
              </a:ext>
            </a:extLst>
          </p:cNvPr>
          <p:cNvSpPr>
            <a:spLocks noGrp="1"/>
          </p:cNvSpPr>
          <p:nvPr>
            <p:ph type="title"/>
          </p:nvPr>
        </p:nvSpPr>
        <p:spPr/>
        <p:txBody>
          <a:bodyPr/>
          <a:lstStyle/>
          <a:p>
            <a:pPr algn="ctr"/>
            <a:r>
              <a:rPr lang="en-GB" dirty="0">
                <a:latin typeface="Futura PT Heavy" panose="020B0802020204020303" pitchFamily="34" charset="0"/>
              </a:rPr>
              <a:t>The Regulations</a:t>
            </a:r>
          </a:p>
        </p:txBody>
      </p:sp>
      <p:sp>
        <p:nvSpPr>
          <p:cNvPr id="3" name="Content Placeholder 2">
            <a:extLst>
              <a:ext uri="{FF2B5EF4-FFF2-40B4-BE49-F238E27FC236}">
                <a16:creationId xmlns:a16="http://schemas.microsoft.com/office/drawing/2014/main" id="{83AE0DA8-4B23-5935-4A8E-9D23B856B84B}"/>
              </a:ext>
            </a:extLst>
          </p:cNvPr>
          <p:cNvSpPr>
            <a:spLocks noGrp="1"/>
          </p:cNvSpPr>
          <p:nvPr>
            <p:ph idx="1"/>
          </p:nvPr>
        </p:nvSpPr>
        <p:spPr/>
        <p:txBody>
          <a:bodyPr>
            <a:normAutofit fontScale="92500" lnSpcReduction="20000"/>
          </a:bodyPr>
          <a:lstStyle/>
          <a:p>
            <a:pPr marL="0" indent="0">
              <a:buNone/>
            </a:pPr>
            <a:r>
              <a:rPr lang="en-GB" dirty="0">
                <a:latin typeface="Futura PT Heavy" panose="020B0802020204020303" pitchFamily="34" charset="0"/>
              </a:rPr>
              <a:t>Health and Social Care Act 2008 (Regulated Activities) Regulations 2014</a:t>
            </a:r>
          </a:p>
          <a:p>
            <a:pPr marL="0" indent="0">
              <a:buNone/>
            </a:pPr>
            <a:endParaRPr lang="en-GB" dirty="0">
              <a:latin typeface="Futura PT Medium" panose="020B0602020204020303" pitchFamily="34" charset="0"/>
            </a:endParaRPr>
          </a:p>
          <a:p>
            <a:pPr marL="0" indent="0">
              <a:lnSpc>
                <a:spcPct val="110000"/>
              </a:lnSpc>
              <a:buNone/>
            </a:pPr>
            <a:r>
              <a:rPr lang="en-GB" dirty="0">
                <a:latin typeface="Futura PT Heavy" panose="020B0802020204020303" pitchFamily="34" charset="0"/>
              </a:rPr>
              <a:t>Regulation 12</a:t>
            </a:r>
            <a:r>
              <a:rPr lang="en-GB" dirty="0">
                <a:latin typeface="Futura PT Medium" panose="020B0602020204020303" pitchFamily="34" charset="0"/>
              </a:rPr>
              <a:t>: Safe care and treatment, particularly those sections relating to risk assessments (a), doing all that is practicable to mitigate risks (b), staff training and competence (c), equipment (e), safe management of medicines (f, g), and for care homes, the safety of premises (d). </a:t>
            </a:r>
          </a:p>
          <a:p>
            <a:pPr marL="0" indent="0">
              <a:lnSpc>
                <a:spcPct val="110000"/>
              </a:lnSpc>
              <a:buNone/>
            </a:pPr>
            <a:r>
              <a:rPr lang="en-GB" dirty="0">
                <a:latin typeface="Futura PT Medium" panose="020B0602020204020303" pitchFamily="34" charset="0"/>
              </a:rPr>
              <a:t>Leadership failings in this area would likely fall under </a:t>
            </a:r>
            <a:r>
              <a:rPr lang="en-GB" dirty="0">
                <a:latin typeface="Futura PT Heavy" panose="020B0802020204020303" pitchFamily="34" charset="0"/>
              </a:rPr>
              <a:t>Regulation 17</a:t>
            </a:r>
            <a:r>
              <a:rPr lang="en-GB" dirty="0">
                <a:latin typeface="Futura PT Medium" panose="020B0602020204020303" pitchFamily="34" charset="0"/>
              </a:rPr>
              <a:t>: Good governance, particularly (2)(b), managing risk.</a:t>
            </a:r>
          </a:p>
          <a:p>
            <a:pPr marL="0" indent="0">
              <a:lnSpc>
                <a:spcPct val="110000"/>
              </a:lnSpc>
              <a:buNone/>
            </a:pPr>
            <a:r>
              <a:rPr lang="en-GB" dirty="0">
                <a:latin typeface="Futura PT Medium" panose="020B0602020204020303" pitchFamily="34" charset="0"/>
              </a:rPr>
              <a:t>This really is a critical area, so if your inspector does find deficiencies then it is most likely that you will be found to be in breach the regulations.</a:t>
            </a:r>
          </a:p>
          <a:p>
            <a:pPr marL="0" indent="0">
              <a:buNone/>
            </a:pPr>
            <a:endParaRPr lang="en-GB" dirty="0"/>
          </a:p>
        </p:txBody>
      </p:sp>
      <mc:AlternateContent xmlns:mc="http://schemas.openxmlformats.org/markup-compatibility/2006">
        <mc:Choice xmlns:p14="http://schemas.microsoft.com/office/powerpoint/2010/main" Requires="p14">
          <p:contentPart p14:bwMode="auto" r:id="rId2">
            <p14:nvContentPartPr>
              <p14:cNvPr id="6" name="Ink 5">
                <a:extLst>
                  <a:ext uri="{FF2B5EF4-FFF2-40B4-BE49-F238E27FC236}">
                    <a16:creationId xmlns:a16="http://schemas.microsoft.com/office/drawing/2014/main" id="{284AD2AA-48BD-1178-7DB0-F04A90A4B999}"/>
                  </a:ext>
                </a:extLst>
              </p14:cNvPr>
              <p14:cNvContentPartPr/>
              <p14:nvPr/>
            </p14:nvContentPartPr>
            <p14:xfrm>
              <a:off x="810120" y="5541530"/>
              <a:ext cx="10571760" cy="77400"/>
            </p14:xfrm>
          </p:contentPart>
        </mc:Choice>
        <mc:Fallback>
          <p:pic>
            <p:nvPicPr>
              <p:cNvPr id="6" name="Ink 5">
                <a:extLst>
                  <a:ext uri="{FF2B5EF4-FFF2-40B4-BE49-F238E27FC236}">
                    <a16:creationId xmlns:a16="http://schemas.microsoft.com/office/drawing/2014/main" id="{284AD2AA-48BD-1178-7DB0-F04A90A4B999}"/>
                  </a:ext>
                </a:extLst>
              </p:cNvPr>
              <p:cNvPicPr/>
              <p:nvPr/>
            </p:nvPicPr>
            <p:blipFill>
              <a:blip r:embed="rId3"/>
              <a:stretch>
                <a:fillRect/>
              </a:stretch>
            </p:blipFill>
            <p:spPr>
              <a:xfrm>
                <a:off x="756480" y="5433890"/>
                <a:ext cx="10679400" cy="29304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7" name="Ink 6">
                <a:extLst>
                  <a:ext uri="{FF2B5EF4-FFF2-40B4-BE49-F238E27FC236}">
                    <a16:creationId xmlns:a16="http://schemas.microsoft.com/office/drawing/2014/main" id="{BD3541C4-3CB1-D047-2A57-F2E44FFE51AA}"/>
                  </a:ext>
                </a:extLst>
              </p14:cNvPr>
              <p14:cNvContentPartPr/>
              <p14:nvPr/>
            </p14:nvContentPartPr>
            <p14:xfrm>
              <a:off x="810120" y="5841066"/>
              <a:ext cx="8749800" cy="116640"/>
            </p14:xfrm>
          </p:contentPart>
        </mc:Choice>
        <mc:Fallback>
          <p:pic>
            <p:nvPicPr>
              <p:cNvPr id="7" name="Ink 6">
                <a:extLst>
                  <a:ext uri="{FF2B5EF4-FFF2-40B4-BE49-F238E27FC236}">
                    <a16:creationId xmlns:a16="http://schemas.microsoft.com/office/drawing/2014/main" id="{BD3541C4-3CB1-D047-2A57-F2E44FFE51AA}"/>
                  </a:ext>
                </a:extLst>
              </p:cNvPr>
              <p:cNvPicPr/>
              <p:nvPr/>
            </p:nvPicPr>
            <p:blipFill>
              <a:blip r:embed="rId5"/>
              <a:stretch>
                <a:fillRect/>
              </a:stretch>
            </p:blipFill>
            <p:spPr>
              <a:xfrm>
                <a:off x="756120" y="5733066"/>
                <a:ext cx="8857440" cy="332280"/>
              </a:xfrm>
              <a:prstGeom prst="rect">
                <a:avLst/>
              </a:prstGeom>
            </p:spPr>
          </p:pic>
        </mc:Fallback>
      </mc:AlternateContent>
    </p:spTree>
    <p:extLst>
      <p:ext uri="{BB962C8B-B14F-4D97-AF65-F5344CB8AC3E}">
        <p14:creationId xmlns:p14="http://schemas.microsoft.com/office/powerpoint/2010/main" val="38813407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8FA6E6-ED9B-49BA-961D-18ABEA3677AD}"/>
              </a:ext>
            </a:extLst>
          </p:cNvPr>
          <p:cNvSpPr>
            <a:spLocks noGrp="1"/>
          </p:cNvSpPr>
          <p:nvPr>
            <p:ph type="title"/>
          </p:nvPr>
        </p:nvSpPr>
        <p:spPr>
          <a:xfrm>
            <a:off x="838200" y="1952026"/>
            <a:ext cx="10515600" cy="1325563"/>
          </a:xfrm>
        </p:spPr>
        <p:txBody>
          <a:bodyPr>
            <a:noAutofit/>
          </a:bodyPr>
          <a:lstStyle/>
          <a:p>
            <a:pPr algn="ctr"/>
            <a:r>
              <a:rPr lang="en-GB" sz="9600" dirty="0">
                <a:latin typeface="Futura PT Heavy" panose="020B0802020204020303" pitchFamily="34" charset="0"/>
              </a:rPr>
              <a:t>Case Studies</a:t>
            </a:r>
          </a:p>
        </p:txBody>
      </p:sp>
      <p:sp>
        <p:nvSpPr>
          <p:cNvPr id="4" name="TextBox 3">
            <a:extLst>
              <a:ext uri="{FF2B5EF4-FFF2-40B4-BE49-F238E27FC236}">
                <a16:creationId xmlns:a16="http://schemas.microsoft.com/office/drawing/2014/main" id="{D06ECBDC-E08A-9E2C-E23B-C78AF80C7E3E}"/>
              </a:ext>
            </a:extLst>
          </p:cNvPr>
          <p:cNvSpPr txBox="1"/>
          <p:nvPr/>
        </p:nvSpPr>
        <p:spPr>
          <a:xfrm>
            <a:off x="1288876" y="3843458"/>
            <a:ext cx="9614247" cy="2209644"/>
          </a:xfrm>
          <a:prstGeom prst="rect">
            <a:avLst/>
          </a:prstGeom>
          <a:noFill/>
        </p:spPr>
        <p:txBody>
          <a:bodyPr wrap="square">
            <a:spAutoFit/>
          </a:bodyPr>
          <a:lstStyle/>
          <a:p>
            <a:pPr marL="0" marR="0" indent="0" algn="ctr">
              <a:lnSpc>
                <a:spcPct val="119000"/>
              </a:lnSpc>
              <a:spcBef>
                <a:spcPts val="0"/>
              </a:spcBef>
              <a:spcAft>
                <a:spcPts val="600"/>
              </a:spcAft>
            </a:pPr>
            <a:r>
              <a:rPr lang="en-GB" sz="2400" b="1" kern="1400" dirty="0">
                <a:ln>
                  <a:noFill/>
                </a:ln>
                <a:solidFill>
                  <a:srgbClr val="000000"/>
                </a:solidFill>
                <a:effectLst/>
                <a:latin typeface="Futura PT Heavy" panose="020B0802020204020303" pitchFamily="34" charset="0"/>
              </a:rPr>
              <a:t>Here are some case studies of emollient users in interesting situations for your consideration as a group.</a:t>
            </a:r>
          </a:p>
          <a:p>
            <a:pPr marL="0" marR="0" indent="0" algn="ctr">
              <a:lnSpc>
                <a:spcPct val="119000"/>
              </a:lnSpc>
              <a:spcBef>
                <a:spcPts val="0"/>
              </a:spcBef>
              <a:spcAft>
                <a:spcPts val="600"/>
              </a:spcAft>
            </a:pPr>
            <a:r>
              <a:rPr lang="en-GB" sz="2400" b="1" kern="1400" dirty="0">
                <a:ln>
                  <a:noFill/>
                </a:ln>
                <a:solidFill>
                  <a:srgbClr val="000000"/>
                </a:solidFill>
                <a:effectLst/>
                <a:latin typeface="Futura PT Heavy" panose="020B0802020204020303" pitchFamily="34" charset="0"/>
              </a:rPr>
              <a:t>If the service type isn’t your own, you’ll still find considering the situation useful as the same or similar principles still apply.</a:t>
            </a:r>
            <a:endParaRPr lang="en-GB" sz="1600" kern="1400" dirty="0">
              <a:ln>
                <a:noFill/>
              </a:ln>
              <a:solidFill>
                <a:srgbClr val="000000"/>
              </a:solidFill>
              <a:effectLst/>
              <a:latin typeface="Futura PT Heavy" panose="020B0802020204020303" pitchFamily="34" charset="0"/>
            </a:endParaRPr>
          </a:p>
          <a:p>
            <a:pPr marL="0" marR="0" indent="0" algn="l">
              <a:lnSpc>
                <a:spcPct val="119000"/>
              </a:lnSpc>
              <a:spcBef>
                <a:spcPts val="0"/>
              </a:spcBef>
              <a:spcAft>
                <a:spcPts val="600"/>
              </a:spcAft>
            </a:pPr>
            <a:r>
              <a:rPr lang="en-GB" sz="1200" kern="1400" dirty="0">
                <a:ln>
                  <a:noFill/>
                </a:ln>
                <a:solidFill>
                  <a:srgbClr val="000000"/>
                </a:solidFill>
                <a:effectLst/>
                <a:latin typeface="Calibri" panose="020F0502020204030204" pitchFamily="34" charset="0"/>
              </a:rPr>
              <a:t> </a:t>
            </a:r>
          </a:p>
        </p:txBody>
      </p:sp>
    </p:spTree>
    <p:extLst>
      <p:ext uri="{BB962C8B-B14F-4D97-AF65-F5344CB8AC3E}">
        <p14:creationId xmlns:p14="http://schemas.microsoft.com/office/powerpoint/2010/main" val="25002064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477CE833-FD44-5900-46BC-961773CA6CD7}"/>
              </a:ext>
            </a:extLst>
          </p:cNvPr>
          <p:cNvSpPr txBox="1">
            <a:spLocks noChangeArrowheads="1"/>
          </p:cNvSpPr>
          <p:nvPr/>
        </p:nvSpPr>
        <p:spPr bwMode="auto">
          <a:xfrm>
            <a:off x="191065" y="231132"/>
            <a:ext cx="8439368" cy="3197868"/>
          </a:xfrm>
          <a:prstGeom prst="rect">
            <a:avLst/>
          </a:prstGeom>
          <a:solidFill>
            <a:srgbClr val="8172AA"/>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rgbClr val="FFFFFF"/>
                </a:solidFill>
                <a:effectLst/>
                <a:latin typeface="Futura PT Medium" panose="020B0602020204020303" pitchFamily="34" charset="0"/>
              </a:rPr>
              <a:t>Jim is 75, and you have been privately providing home care to him every morning for two years, after he had his lower left leg amputated following diabetes complications.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rgbClr val="FFFFFF"/>
                </a:solidFill>
                <a:effectLst/>
                <a:latin typeface="Futura PT Medium" panose="020B0602020204020303" pitchFamily="34" charset="0"/>
              </a:rPr>
              <a:t>He has emphysema, and his other leg is now rather ulcerated. He spends much of his day in bed or recliner, rather low in mood, watching TV. He continued to smoke and his wife had helped him manage this safely.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rgbClr val="FFFFFF"/>
                </a:solidFill>
                <a:effectLst/>
                <a:latin typeface="Futura PT Medium" panose="020B0602020204020303" pitchFamily="34" charset="0"/>
              </a:rPr>
              <a:t>However, he has recently been prescribed oxygen therapy. His wife is now refusing to allow him to smoke, and has taken away all his cigarettes. Jim has become increasingly depressed. His wife asks if you can help.</a:t>
            </a:r>
            <a:endParaRPr kumimoji="0" lang="en-US" altLang="en-US" sz="4400" b="0" i="0" u="none" strike="noStrike" cap="none" normalizeH="0" baseline="0" dirty="0">
              <a:ln>
                <a:noFill/>
              </a:ln>
              <a:solidFill>
                <a:schemeClr val="tx1"/>
              </a:solidFill>
              <a:effectLst/>
              <a:latin typeface="Arial" panose="020B0604020202020204" pitchFamily="34" charset="0"/>
            </a:endParaRPr>
          </a:p>
        </p:txBody>
      </p:sp>
      <p:pic>
        <p:nvPicPr>
          <p:cNvPr id="5125" name="Picture 5">
            <a:extLst>
              <a:ext uri="{FF2B5EF4-FFF2-40B4-BE49-F238E27FC236}">
                <a16:creationId xmlns:a16="http://schemas.microsoft.com/office/drawing/2014/main" id="{0C1F4D05-450A-9C39-F9DC-5A735DACC0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5694" y="231132"/>
            <a:ext cx="3245241" cy="324524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0577732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477CE833-FD44-5900-46BC-961773CA6CD7}"/>
              </a:ext>
            </a:extLst>
          </p:cNvPr>
          <p:cNvSpPr txBox="1">
            <a:spLocks noChangeArrowheads="1"/>
          </p:cNvSpPr>
          <p:nvPr/>
        </p:nvSpPr>
        <p:spPr bwMode="auto">
          <a:xfrm>
            <a:off x="191065" y="231132"/>
            <a:ext cx="8439368" cy="3197868"/>
          </a:xfrm>
          <a:prstGeom prst="rect">
            <a:avLst/>
          </a:prstGeom>
          <a:solidFill>
            <a:srgbClr val="8172AA"/>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rgbClr val="FFFFFF"/>
                </a:solidFill>
                <a:effectLst/>
                <a:latin typeface="Futura PT Medium" panose="020B0602020204020303" pitchFamily="34" charset="0"/>
              </a:rPr>
              <a:t>Jim is 75, and you have been privately providing home care to him every morning for two years, after he had his lower left leg amputated following diabetes complications.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rgbClr val="FFFFFF"/>
                </a:solidFill>
                <a:effectLst/>
                <a:latin typeface="Futura PT Medium" panose="020B0602020204020303" pitchFamily="34" charset="0"/>
              </a:rPr>
              <a:t>He has emphysema, and his other leg is now rather ulcerated. He spends much of his day in bed or recliner, rather low in mood, watching TV. He continued to smoke and his wife had helped him manage this safely.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rgbClr val="FFFFFF"/>
                </a:solidFill>
                <a:effectLst/>
                <a:latin typeface="Futura PT Medium" panose="020B0602020204020303" pitchFamily="34" charset="0"/>
              </a:rPr>
              <a:t>However, he has recently been prescribed oxygen therapy. His wife is now refusing to allow him to smoke, and has taken away all his cigarettes. Jim has become increasingly depressed. His wife asks if you can help.</a:t>
            </a:r>
            <a:endParaRPr kumimoji="0" lang="en-US" altLang="en-US" sz="4400" b="0" i="0" u="none" strike="noStrike" cap="none" normalizeH="0" baseline="0" dirty="0">
              <a:ln>
                <a:noFill/>
              </a:ln>
              <a:solidFill>
                <a:schemeClr val="tx1"/>
              </a:solidFill>
              <a:effectLst/>
              <a:latin typeface="Arial" panose="020B0604020202020204" pitchFamily="34" charset="0"/>
            </a:endParaRPr>
          </a:p>
        </p:txBody>
      </p:sp>
      <p:pic>
        <p:nvPicPr>
          <p:cNvPr id="5125" name="Picture 5">
            <a:extLst>
              <a:ext uri="{FF2B5EF4-FFF2-40B4-BE49-F238E27FC236}">
                <a16:creationId xmlns:a16="http://schemas.microsoft.com/office/drawing/2014/main" id="{0C1F4D05-450A-9C39-F9DC-5A735DACC0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5694" y="231132"/>
            <a:ext cx="3245241" cy="324524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Box 1">
            <a:extLst>
              <a:ext uri="{FF2B5EF4-FFF2-40B4-BE49-F238E27FC236}">
                <a16:creationId xmlns:a16="http://schemas.microsoft.com/office/drawing/2014/main" id="{05609931-D1FD-818B-2FBA-18C2B24E1848}"/>
              </a:ext>
            </a:extLst>
          </p:cNvPr>
          <p:cNvSpPr txBox="1"/>
          <p:nvPr/>
        </p:nvSpPr>
        <p:spPr>
          <a:xfrm>
            <a:off x="191065" y="3587905"/>
            <a:ext cx="11684609" cy="2862322"/>
          </a:xfrm>
          <a:prstGeom prst="rect">
            <a:avLst/>
          </a:prstGeom>
          <a:noFill/>
        </p:spPr>
        <p:txBody>
          <a:bodyPr wrap="square" rtlCol="0">
            <a:spAutoFit/>
          </a:bodyPr>
          <a:lstStyle/>
          <a:p>
            <a:r>
              <a:rPr lang="en-GB" sz="2000" dirty="0">
                <a:latin typeface="Futura PT Heavy" panose="020B0802020204020303" pitchFamily="34" charset="0"/>
              </a:rPr>
              <a:t>Key points for Jim:</a:t>
            </a:r>
          </a:p>
          <a:p>
            <a:endParaRPr lang="en-GB" sz="2000" dirty="0">
              <a:latin typeface="Futura PT Medium" panose="020B0602020204020303" pitchFamily="34" charset="0"/>
            </a:endParaRPr>
          </a:p>
          <a:p>
            <a:pPr marL="342900" indent="-342900">
              <a:buFont typeface="Arial" panose="020B0604020202020204" pitchFamily="34" charset="0"/>
              <a:buChar char="•"/>
            </a:pPr>
            <a:r>
              <a:rPr lang="en-GB" sz="2000" dirty="0">
                <a:latin typeface="Futura PT Medium" panose="020B0602020204020303" pitchFamily="34" charset="0"/>
              </a:rPr>
              <a:t>Ensure any medical support, such as from the GP, is sought appropriately for his low mood.</a:t>
            </a:r>
          </a:p>
          <a:p>
            <a:pPr marL="342900" indent="-342900">
              <a:buFont typeface="Arial" panose="020B0604020202020204" pitchFamily="34" charset="0"/>
              <a:buChar char="•"/>
            </a:pPr>
            <a:r>
              <a:rPr lang="en-GB" sz="2000" dirty="0">
                <a:latin typeface="Futura PT Medium" panose="020B0602020204020303" pitchFamily="34" charset="0"/>
              </a:rPr>
              <a:t>Jim seems like a good candidate, if practicable, for positive risk taking and a safer smoking plan, with the rationale that his mental health is deteriorating and this could well promote his general well-being.</a:t>
            </a:r>
          </a:p>
          <a:p>
            <a:pPr marL="342900" indent="-342900">
              <a:buFont typeface="Arial" panose="020B0604020202020204" pitchFamily="34" charset="0"/>
              <a:buChar char="•"/>
            </a:pPr>
            <a:r>
              <a:rPr lang="en-GB" sz="2000" dirty="0">
                <a:latin typeface="Futura PT Medium" panose="020B0602020204020303" pitchFamily="34" charset="0"/>
              </a:rPr>
              <a:t>As Jim is on oxygen, he will need to be safely transferred to a chair and outside – could be painful but there doesn’t seem to be a physical reason why not. Accessibility and shelter arrangements may need to be made.</a:t>
            </a:r>
          </a:p>
          <a:p>
            <a:pPr marL="342900" indent="-342900">
              <a:buFont typeface="Arial" panose="020B0604020202020204" pitchFamily="34" charset="0"/>
              <a:buChar char="•"/>
            </a:pPr>
            <a:r>
              <a:rPr lang="en-GB" sz="2000" dirty="0">
                <a:latin typeface="Futura PT Medium" panose="020B0602020204020303" pitchFamily="34" charset="0"/>
              </a:rPr>
              <a:t>Detailed safety arrangements will need to be in place, probably including practical training for new staff.</a:t>
            </a:r>
          </a:p>
          <a:p>
            <a:pPr marL="342900" indent="-342900">
              <a:buFont typeface="Arial" panose="020B0604020202020204" pitchFamily="34" charset="0"/>
              <a:buChar char="•"/>
            </a:pPr>
            <a:r>
              <a:rPr lang="en-GB" sz="2000" dirty="0">
                <a:latin typeface="Futura PT Medium" panose="020B0602020204020303" pitchFamily="34" charset="0"/>
              </a:rPr>
              <a:t>Paying for extra time and improvements may or may not be an issue.</a:t>
            </a:r>
          </a:p>
        </p:txBody>
      </p:sp>
    </p:spTree>
    <p:extLst>
      <p:ext uri="{BB962C8B-B14F-4D97-AF65-F5344CB8AC3E}">
        <p14:creationId xmlns:p14="http://schemas.microsoft.com/office/powerpoint/2010/main" val="40029615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D5CF65ED-5B96-2A6C-E686-273C4FD37142}"/>
              </a:ext>
            </a:extLst>
          </p:cNvPr>
          <p:cNvSpPr txBox="1">
            <a:spLocks noChangeArrowheads="1"/>
          </p:cNvSpPr>
          <p:nvPr/>
        </p:nvSpPr>
        <p:spPr bwMode="auto">
          <a:xfrm>
            <a:off x="166013" y="173776"/>
            <a:ext cx="8426841" cy="3255224"/>
          </a:xfrm>
          <a:prstGeom prst="rect">
            <a:avLst/>
          </a:prstGeom>
          <a:solidFill>
            <a:srgbClr val="F96458"/>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FFFFFF"/>
                </a:solidFill>
                <a:effectLst/>
                <a:latin typeface="Futura PT Medium" panose="020B0602020204020303" pitchFamily="34" charset="0"/>
              </a:rPr>
              <a:t>Geoff is 93, has dementia, and has been living in your care home for a year, during which time his condition has worsened, and he now doesn’t speak much.</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dirty="0">
              <a:solidFill>
                <a:srgbClr val="FFFFFF"/>
              </a:solidFill>
              <a:latin typeface="Futura PT Medium" panose="020B06020202040203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FFFFFF"/>
                </a:solidFill>
                <a:effectLst/>
                <a:latin typeface="Futura PT Medium" panose="020B0602020204020303" pitchFamily="34" charset="0"/>
              </a:rPr>
              <a:t>Recently he has frequently started trying to follow staff and visitors out through the locked door of his wing, but also getting increasingly agitated when then guided outside to the garden in response. One day he “vanishes”, and is found soon after in the smoking shelter, puffing away happily with a visitor who says Geoff approached and asked her for a cigarette. She is surp</a:t>
            </a:r>
            <a:r>
              <a:rPr lang="en-GB" altLang="en-US" dirty="0">
                <a:solidFill>
                  <a:srgbClr val="FFFFFF"/>
                </a:solidFill>
                <a:latin typeface="Futura PT Medium" panose="020B0602020204020303" pitchFamily="34" charset="0"/>
              </a:rPr>
              <a:t>rised and embarrassed when she realises he is a resident.</a:t>
            </a:r>
            <a:endParaRPr kumimoji="0" lang="en-GB" altLang="en-US" b="0" i="0" u="none" strike="noStrike" cap="none" normalizeH="0" baseline="0" dirty="0">
              <a:ln>
                <a:noFill/>
              </a:ln>
              <a:solidFill>
                <a:srgbClr val="FFFFFF"/>
              </a:solidFill>
              <a:effectLst/>
              <a:latin typeface="Futura PT Medium" panose="020B06020202040203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dirty="0">
              <a:solidFill>
                <a:srgbClr val="FFFFFF"/>
              </a:solidFill>
              <a:latin typeface="Futura PT Medium" panose="020B06020202040203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FFFFFF"/>
                </a:solidFill>
                <a:effectLst/>
                <a:latin typeface="Futura PT Medium" panose="020B0602020204020303" pitchFamily="34" charset="0"/>
              </a:rPr>
              <a:t>You immediately speak to his son who is absolutely horrified. “He only gave up a few years ago! Don’t let him start again!”</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pic>
        <p:nvPicPr>
          <p:cNvPr id="6147" name="Picture 3">
            <a:extLst>
              <a:ext uri="{FF2B5EF4-FFF2-40B4-BE49-F238E27FC236}">
                <a16:creationId xmlns:a16="http://schemas.microsoft.com/office/drawing/2014/main" id="{246763F5-F1E8-EE75-990F-EEFD36CF6B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8220" y="171233"/>
            <a:ext cx="3257767" cy="325776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6483824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D5CF65ED-5B96-2A6C-E686-273C4FD37142}"/>
              </a:ext>
            </a:extLst>
          </p:cNvPr>
          <p:cNvSpPr txBox="1">
            <a:spLocks noChangeArrowheads="1"/>
          </p:cNvSpPr>
          <p:nvPr/>
        </p:nvSpPr>
        <p:spPr bwMode="auto">
          <a:xfrm>
            <a:off x="166013" y="173776"/>
            <a:ext cx="8426841" cy="3255224"/>
          </a:xfrm>
          <a:prstGeom prst="rect">
            <a:avLst/>
          </a:prstGeom>
          <a:solidFill>
            <a:srgbClr val="F96458"/>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FFFFFF"/>
                </a:solidFill>
                <a:effectLst/>
                <a:latin typeface="Futura PT Medium" panose="020B0602020204020303" pitchFamily="34" charset="0"/>
              </a:rPr>
              <a:t>Geoff is 93, has dementia, and has been living in your care home for a year, during which time his condition has worsened, and he now doesn’t speak much.</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dirty="0">
              <a:solidFill>
                <a:srgbClr val="FFFFFF"/>
              </a:solidFill>
              <a:latin typeface="Futura PT Medium" panose="020B06020202040203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FFFFFF"/>
                </a:solidFill>
                <a:effectLst/>
                <a:latin typeface="Futura PT Medium" panose="020B0602020204020303" pitchFamily="34" charset="0"/>
              </a:rPr>
              <a:t>Recently he has frequently started trying to follow staff and visitors out through the locked door of his wing, but also getting increasingly agitated when then guided outside to the garden in response. One day he “vanishes”, and is found soon after in the smoking shelter, puffing away happily with a visitor who says Geoff approached and asked her for a cigarette. She is surp</a:t>
            </a:r>
            <a:r>
              <a:rPr lang="en-GB" altLang="en-US" dirty="0">
                <a:solidFill>
                  <a:srgbClr val="FFFFFF"/>
                </a:solidFill>
                <a:latin typeface="Futura PT Medium" panose="020B0602020204020303" pitchFamily="34" charset="0"/>
              </a:rPr>
              <a:t>rised and embarrassed when she realises he is a resident.</a:t>
            </a:r>
            <a:endParaRPr kumimoji="0" lang="en-GB" altLang="en-US" b="0" i="0" u="none" strike="noStrike" cap="none" normalizeH="0" baseline="0" dirty="0">
              <a:ln>
                <a:noFill/>
              </a:ln>
              <a:solidFill>
                <a:srgbClr val="FFFFFF"/>
              </a:solidFill>
              <a:effectLst/>
              <a:latin typeface="Futura PT Medium" panose="020B06020202040203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dirty="0">
              <a:solidFill>
                <a:srgbClr val="FFFFFF"/>
              </a:solidFill>
              <a:latin typeface="Futura PT Medium" panose="020B06020202040203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FFFFFF"/>
                </a:solidFill>
                <a:effectLst/>
                <a:latin typeface="Futura PT Medium" panose="020B0602020204020303" pitchFamily="34" charset="0"/>
              </a:rPr>
              <a:t>You immediately speak to his son who is absolutely horrified. “He only gave up a few years ago! Don’t let him start again!”</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pic>
        <p:nvPicPr>
          <p:cNvPr id="6147" name="Picture 3">
            <a:extLst>
              <a:ext uri="{FF2B5EF4-FFF2-40B4-BE49-F238E27FC236}">
                <a16:creationId xmlns:a16="http://schemas.microsoft.com/office/drawing/2014/main" id="{246763F5-F1E8-EE75-990F-EEFD36CF6B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8220" y="171233"/>
            <a:ext cx="3257767" cy="325776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Box 5">
            <a:extLst>
              <a:ext uri="{FF2B5EF4-FFF2-40B4-BE49-F238E27FC236}">
                <a16:creationId xmlns:a16="http://schemas.microsoft.com/office/drawing/2014/main" id="{CE0BC8ED-6918-A46C-D802-AF302714ED5D}"/>
              </a:ext>
            </a:extLst>
          </p:cNvPr>
          <p:cNvSpPr txBox="1"/>
          <p:nvPr/>
        </p:nvSpPr>
        <p:spPr>
          <a:xfrm>
            <a:off x="166013" y="3514125"/>
            <a:ext cx="11684609" cy="3170099"/>
          </a:xfrm>
          <a:prstGeom prst="rect">
            <a:avLst/>
          </a:prstGeom>
          <a:noFill/>
        </p:spPr>
        <p:txBody>
          <a:bodyPr wrap="square" rtlCol="0">
            <a:spAutoFit/>
          </a:bodyPr>
          <a:lstStyle/>
          <a:p>
            <a:r>
              <a:rPr lang="en-GB" sz="2000" dirty="0">
                <a:latin typeface="Futura PT Heavy" panose="020B0802020204020303" pitchFamily="34" charset="0"/>
              </a:rPr>
              <a:t>Key points for Geoff:</a:t>
            </a:r>
          </a:p>
          <a:p>
            <a:endParaRPr lang="en-GB" sz="2000" dirty="0">
              <a:latin typeface="Futura PT Medium" panose="020B0602020204020303" pitchFamily="34" charset="0"/>
            </a:endParaRPr>
          </a:p>
          <a:p>
            <a:pPr marL="342900" indent="-342900">
              <a:buFont typeface="Arial" panose="020B0604020202020204" pitchFamily="34" charset="0"/>
              <a:buChar char="•"/>
            </a:pPr>
            <a:r>
              <a:rPr lang="en-GB" sz="2000" dirty="0">
                <a:latin typeface="Futura PT Medium" panose="020B0602020204020303" pitchFamily="34" charset="0"/>
              </a:rPr>
              <a:t>He’s not long given up smoking, and may well have simply regained the desire to smoke. It’s clearly important to him, as he spoke about it and was calm and happy with the visitor.</a:t>
            </a:r>
          </a:p>
          <a:p>
            <a:pPr marL="342900" indent="-342900">
              <a:buFont typeface="Arial" panose="020B0604020202020204" pitchFamily="34" charset="0"/>
              <a:buChar char="•"/>
            </a:pPr>
            <a:r>
              <a:rPr lang="en-GB" sz="2000" dirty="0">
                <a:latin typeface="Futura PT Medium" panose="020B0602020204020303" pitchFamily="34" charset="0"/>
              </a:rPr>
              <a:t>Geoff doesn’t seem to have an especially high personal fire risk from the smoking other than his emollient use – he is mobile and with no physical impairment.</a:t>
            </a:r>
          </a:p>
          <a:p>
            <a:pPr marL="342900" indent="-342900">
              <a:buFont typeface="Arial" panose="020B0604020202020204" pitchFamily="34" charset="0"/>
              <a:buChar char="•"/>
            </a:pPr>
            <a:r>
              <a:rPr lang="en-GB" sz="2000" dirty="0">
                <a:latin typeface="Futura PT Medium" panose="020B0602020204020303" pitchFamily="34" charset="0"/>
              </a:rPr>
              <a:t>There is a clear rationale for a safer smoking plan, but also a clear need for a well-documented best interests decision.</a:t>
            </a:r>
          </a:p>
          <a:p>
            <a:pPr marL="342900" indent="-342900">
              <a:buFont typeface="Arial" panose="020B0604020202020204" pitchFamily="34" charset="0"/>
              <a:buChar char="•"/>
            </a:pPr>
            <a:r>
              <a:rPr lang="en-GB" sz="2000" dirty="0">
                <a:latin typeface="Futura PT Medium" panose="020B0602020204020303" pitchFamily="34" charset="0"/>
              </a:rPr>
              <a:t>Your paperwork would need to be absolutely watertight.</a:t>
            </a:r>
          </a:p>
          <a:p>
            <a:pPr marL="342900" indent="-342900">
              <a:buFont typeface="Arial" panose="020B0604020202020204" pitchFamily="34" charset="0"/>
              <a:buChar char="•"/>
            </a:pPr>
            <a:r>
              <a:rPr lang="en-GB" sz="2000" dirty="0">
                <a:latin typeface="Futura PT Heavy" panose="020B0802020204020303" pitchFamily="34" charset="0"/>
              </a:rPr>
              <a:t>What would the impact be if the next of kin had power of attorney for health and welfare?</a:t>
            </a:r>
          </a:p>
        </p:txBody>
      </p:sp>
    </p:spTree>
    <p:extLst>
      <p:ext uri="{BB962C8B-B14F-4D97-AF65-F5344CB8AC3E}">
        <p14:creationId xmlns:p14="http://schemas.microsoft.com/office/powerpoint/2010/main" val="986657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2279057-D622-4361-8552-8A19C99604CE}"/>
              </a:ext>
            </a:extLst>
          </p:cNvPr>
          <p:cNvSpPr>
            <a:spLocks noGrp="1"/>
          </p:cNvSpPr>
          <p:nvPr>
            <p:ph sz="half" idx="1"/>
          </p:nvPr>
        </p:nvSpPr>
        <p:spPr>
          <a:xfrm>
            <a:off x="838200" y="688932"/>
            <a:ext cx="5181600" cy="5488031"/>
          </a:xfrm>
        </p:spPr>
        <p:txBody>
          <a:bodyPr>
            <a:normAutofit fontScale="92500" lnSpcReduction="20000"/>
          </a:bodyPr>
          <a:lstStyle/>
          <a:p>
            <a:pPr marL="0" indent="0">
              <a:lnSpc>
                <a:spcPct val="110000"/>
              </a:lnSpc>
              <a:buNone/>
            </a:pPr>
            <a:r>
              <a:rPr lang="en-GB" dirty="0">
                <a:latin typeface="Futura PT Heavy" panose="020B0802020204020303" pitchFamily="34" charset="0"/>
              </a:rPr>
              <a:t>Creams </a:t>
            </a:r>
            <a:r>
              <a:rPr lang="en-GB" dirty="0">
                <a:latin typeface="Futura PT Medium" panose="020B0602020204020303" pitchFamily="34" charset="0"/>
              </a:rPr>
              <a:t>are a mixture of fat and water and although easy to spread are not greasy, so tend to be preferred for routine daytime use. </a:t>
            </a:r>
          </a:p>
          <a:p>
            <a:pPr marL="0" indent="0">
              <a:lnSpc>
                <a:spcPct val="110000"/>
              </a:lnSpc>
              <a:buNone/>
            </a:pPr>
            <a:r>
              <a:rPr lang="en-GB" dirty="0">
                <a:latin typeface="Futura PT Medium" panose="020B0602020204020303" pitchFamily="34" charset="0"/>
              </a:rPr>
              <a:t>They need some preservatives, but are effective moisturisers when applied liberally and frequently.</a:t>
            </a:r>
          </a:p>
          <a:p>
            <a:pPr marL="0" indent="0">
              <a:lnSpc>
                <a:spcPct val="110000"/>
              </a:lnSpc>
              <a:buNone/>
            </a:pPr>
            <a:r>
              <a:rPr lang="en-GB" dirty="0">
                <a:latin typeface="Futura PT Heavy" panose="020B0802020204020303" pitchFamily="34" charset="0"/>
              </a:rPr>
              <a:t>Gels</a:t>
            </a:r>
            <a:r>
              <a:rPr lang="en-GB" dirty="0">
                <a:latin typeface="Futura PT Medium" panose="020B0602020204020303" pitchFamily="34" charset="0"/>
              </a:rPr>
              <a:t> are usually light and non-greasy despite having a relatively high oil content.</a:t>
            </a:r>
          </a:p>
          <a:p>
            <a:pPr marL="0" indent="0">
              <a:lnSpc>
                <a:spcPct val="110000"/>
              </a:lnSpc>
              <a:buNone/>
            </a:pPr>
            <a:r>
              <a:rPr lang="en-GB" dirty="0">
                <a:latin typeface="Futura PT Medium" panose="020B0602020204020303" pitchFamily="34" charset="0"/>
              </a:rPr>
              <a:t>Emollient</a:t>
            </a:r>
            <a:r>
              <a:rPr lang="en-GB" dirty="0">
                <a:latin typeface="Futura PT Heavy" panose="020B0802020204020303" pitchFamily="34" charset="0"/>
              </a:rPr>
              <a:t> sprays </a:t>
            </a:r>
            <a:r>
              <a:rPr lang="en-GB" dirty="0">
                <a:latin typeface="Futura PT Medium" panose="020B0602020204020303" pitchFamily="34" charset="0"/>
              </a:rPr>
              <a:t>are especially useful for applying on places which are hard to reach, and when an area can’t be touched.</a:t>
            </a:r>
          </a:p>
        </p:txBody>
      </p:sp>
      <p:sp>
        <p:nvSpPr>
          <p:cNvPr id="8" name="Content Placeholder 7">
            <a:extLst>
              <a:ext uri="{FF2B5EF4-FFF2-40B4-BE49-F238E27FC236}">
                <a16:creationId xmlns:a16="http://schemas.microsoft.com/office/drawing/2014/main" id="{195E03B2-105E-4F2B-86DF-6FBAC814BFA7}"/>
              </a:ext>
            </a:extLst>
          </p:cNvPr>
          <p:cNvSpPr>
            <a:spLocks noGrp="1"/>
          </p:cNvSpPr>
          <p:nvPr>
            <p:ph sz="half" idx="2"/>
          </p:nvPr>
        </p:nvSpPr>
        <p:spPr>
          <a:xfrm>
            <a:off x="6172200" y="688932"/>
            <a:ext cx="5181600" cy="5488031"/>
          </a:xfrm>
        </p:spPr>
        <p:txBody>
          <a:bodyPr>
            <a:normAutofit fontScale="92500" lnSpcReduction="20000"/>
          </a:bodyPr>
          <a:lstStyle/>
          <a:p>
            <a:pPr marL="0" indent="0">
              <a:lnSpc>
                <a:spcPct val="120000"/>
              </a:lnSpc>
              <a:buNone/>
            </a:pPr>
            <a:r>
              <a:rPr lang="en-GB" dirty="0">
                <a:latin typeface="Futura PT Heavy" panose="020B0802020204020303" pitchFamily="34" charset="0"/>
              </a:rPr>
              <a:t>Ointments</a:t>
            </a:r>
            <a:r>
              <a:rPr lang="en-GB" dirty="0">
                <a:latin typeface="Futura PT Medium" panose="020B0602020204020303" pitchFamily="34" charset="0"/>
              </a:rPr>
              <a:t> can be greasy and not feel acceptable on the skin for day to day use, but are excellent for very dry areas, when used under wraps, or at night. </a:t>
            </a:r>
          </a:p>
          <a:p>
            <a:pPr marL="0" indent="0">
              <a:lnSpc>
                <a:spcPct val="120000"/>
              </a:lnSpc>
              <a:buNone/>
            </a:pPr>
            <a:r>
              <a:rPr lang="en-GB" dirty="0">
                <a:latin typeface="Futura PT Medium" panose="020B0602020204020303" pitchFamily="34" charset="0"/>
              </a:rPr>
              <a:t>They should not be used on weeping skin.</a:t>
            </a:r>
          </a:p>
          <a:p>
            <a:pPr marL="0" indent="0">
              <a:lnSpc>
                <a:spcPct val="120000"/>
              </a:lnSpc>
              <a:buNone/>
            </a:pPr>
            <a:r>
              <a:rPr lang="en-GB" dirty="0">
                <a:latin typeface="Futura PT Medium" panose="020B0602020204020303" pitchFamily="34" charset="0"/>
              </a:rPr>
              <a:t>Emollients containing </a:t>
            </a:r>
            <a:r>
              <a:rPr lang="en-GB" dirty="0">
                <a:latin typeface="Futura PT Heavy" panose="020B0802020204020303" pitchFamily="34" charset="0"/>
              </a:rPr>
              <a:t>humectants</a:t>
            </a:r>
            <a:r>
              <a:rPr lang="en-GB" dirty="0">
                <a:latin typeface="Futura PT Medium" panose="020B0602020204020303" pitchFamily="34" charset="0"/>
              </a:rPr>
              <a:t> usually need to be applied less often as they draw moisture deeper into the skin.</a:t>
            </a:r>
          </a:p>
        </p:txBody>
      </p:sp>
    </p:spTree>
    <p:extLst>
      <p:ext uri="{BB962C8B-B14F-4D97-AF65-F5344CB8AC3E}">
        <p14:creationId xmlns:p14="http://schemas.microsoft.com/office/powerpoint/2010/main" val="2699432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96A3FBEA-619E-E0CD-43A0-093EC4EF7AFD}"/>
              </a:ext>
            </a:extLst>
          </p:cNvPr>
          <p:cNvSpPr txBox="1">
            <a:spLocks noChangeArrowheads="1"/>
          </p:cNvSpPr>
          <p:nvPr/>
        </p:nvSpPr>
        <p:spPr bwMode="auto">
          <a:xfrm>
            <a:off x="251930" y="148724"/>
            <a:ext cx="8318871" cy="3280276"/>
          </a:xfrm>
          <a:prstGeom prst="rect">
            <a:avLst/>
          </a:prstGeom>
          <a:solidFill>
            <a:srgbClr val="8172AA"/>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rgbClr val="FFFFFF"/>
                </a:solidFill>
                <a:effectLst/>
                <a:latin typeface="Futura PT Medium" panose="020B0602020204020303" pitchFamily="34" charset="0"/>
              </a:rPr>
              <a:t>Rivka is 86 and is planning to move into your care home from hospital, where she has been in rehab since she had a stroke several months ago. She is still unable to use her right arm or hand for trickier things, and has some weakness on that side (she is usually right-handed). </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2000" dirty="0">
              <a:solidFill>
                <a:srgbClr val="FFFFFF"/>
              </a:solidFill>
              <a:latin typeface="Futura PT Medium" panose="020B06020202040203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rgbClr val="FFFFFF"/>
                </a:solidFill>
                <a:effectLst/>
                <a:latin typeface="Futura PT Medium" panose="020B0602020204020303" pitchFamily="34" charset="0"/>
              </a:rPr>
              <a:t>She is safely mobile with suitable equipment and has otherwise recovered well. When you meet her to assess her needs, she tells you that she is Jewish and prior to her stroke, she used to light Shabbat candles </a:t>
            </a:r>
            <a:r>
              <a:rPr lang="en-GB" altLang="en-US" sz="2000" dirty="0">
                <a:solidFill>
                  <a:srgbClr val="FFFFFF"/>
                </a:solidFill>
                <a:latin typeface="Futura PT Medium" panose="020B0602020204020303" pitchFamily="34" charset="0"/>
              </a:rPr>
              <a:t>just before</a:t>
            </a:r>
            <a:r>
              <a:rPr kumimoji="0" lang="en-GB" altLang="en-US" sz="2000" b="0" i="0" u="none" strike="noStrike" cap="none" normalizeH="0" baseline="0" dirty="0">
                <a:ln>
                  <a:noFill/>
                </a:ln>
                <a:solidFill>
                  <a:srgbClr val="FFFFFF"/>
                </a:solidFill>
                <a:effectLst/>
                <a:latin typeface="Futura PT Medium" panose="020B0602020204020303" pitchFamily="34" charset="0"/>
              </a:rPr>
              <a:t> sunset every Friday. She’d like to resume doing this, and asks how you can help her to do it safely.</a:t>
            </a:r>
            <a:endParaRPr kumimoji="0" lang="en-US" altLang="en-US" sz="4400" b="0" i="0" u="none" strike="noStrike" cap="none" normalizeH="0" baseline="0" dirty="0">
              <a:ln>
                <a:noFill/>
              </a:ln>
              <a:solidFill>
                <a:schemeClr val="tx1"/>
              </a:solidFill>
              <a:effectLst/>
              <a:latin typeface="Arial" panose="020B0604020202020204" pitchFamily="34" charset="0"/>
            </a:endParaRPr>
          </a:p>
        </p:txBody>
      </p:sp>
      <p:pic>
        <p:nvPicPr>
          <p:cNvPr id="7171" name="Picture 3">
            <a:extLst>
              <a:ext uri="{FF2B5EF4-FFF2-40B4-BE49-F238E27FC236}">
                <a16:creationId xmlns:a16="http://schemas.microsoft.com/office/drawing/2014/main" id="{D598B8C4-82DD-A63F-A130-AB6EAF3514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0641" y="148724"/>
            <a:ext cx="3287583" cy="328269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2109242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96A3FBEA-619E-E0CD-43A0-093EC4EF7AFD}"/>
              </a:ext>
            </a:extLst>
          </p:cNvPr>
          <p:cNvSpPr txBox="1">
            <a:spLocks noChangeArrowheads="1"/>
          </p:cNvSpPr>
          <p:nvPr/>
        </p:nvSpPr>
        <p:spPr bwMode="auto">
          <a:xfrm>
            <a:off x="251930" y="148724"/>
            <a:ext cx="8318871" cy="3280276"/>
          </a:xfrm>
          <a:prstGeom prst="rect">
            <a:avLst/>
          </a:prstGeom>
          <a:solidFill>
            <a:srgbClr val="8172AA"/>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rgbClr val="FFFFFF"/>
                </a:solidFill>
                <a:effectLst/>
                <a:latin typeface="Futura PT Medium" panose="020B0602020204020303" pitchFamily="34" charset="0"/>
              </a:rPr>
              <a:t>Rivka is 86 and is planning to move into your care home from hospital, where she has been in rehab since she had a stroke several months ago. She is still unable to use her right arm or hand for trickier things, and has some weakness on that side (she is usually right-handed). </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2000" dirty="0">
              <a:solidFill>
                <a:srgbClr val="FFFFFF"/>
              </a:solidFill>
              <a:latin typeface="Futura PT Medium" panose="020B06020202040203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rgbClr val="FFFFFF"/>
                </a:solidFill>
                <a:effectLst/>
                <a:latin typeface="Futura PT Medium" panose="020B0602020204020303" pitchFamily="34" charset="0"/>
              </a:rPr>
              <a:t>She is safely mobile with suitable equipment and has otherwise recovered well. When you meet her to assess her needs, she tells you that she is Jewish and prior to her stroke, she used to light Shabbat candles </a:t>
            </a:r>
            <a:r>
              <a:rPr lang="en-GB" altLang="en-US" sz="2000" dirty="0">
                <a:solidFill>
                  <a:srgbClr val="FFFFFF"/>
                </a:solidFill>
                <a:latin typeface="Futura PT Medium" panose="020B0602020204020303" pitchFamily="34" charset="0"/>
              </a:rPr>
              <a:t>just before</a:t>
            </a:r>
            <a:r>
              <a:rPr kumimoji="0" lang="en-GB" altLang="en-US" sz="2000" b="0" i="0" u="none" strike="noStrike" cap="none" normalizeH="0" baseline="0" dirty="0">
                <a:ln>
                  <a:noFill/>
                </a:ln>
                <a:solidFill>
                  <a:srgbClr val="FFFFFF"/>
                </a:solidFill>
                <a:effectLst/>
                <a:latin typeface="Futura PT Medium" panose="020B0602020204020303" pitchFamily="34" charset="0"/>
              </a:rPr>
              <a:t> sunset every Friday. She’d like to resume doing this, and asks how you can help her to do it safely.</a:t>
            </a:r>
            <a:endParaRPr kumimoji="0" lang="en-US" altLang="en-US" sz="4400" b="0" i="0" u="none" strike="noStrike" cap="none" normalizeH="0" baseline="0" dirty="0">
              <a:ln>
                <a:noFill/>
              </a:ln>
              <a:solidFill>
                <a:schemeClr val="tx1"/>
              </a:solidFill>
              <a:effectLst/>
              <a:latin typeface="Arial" panose="020B0604020202020204" pitchFamily="34" charset="0"/>
            </a:endParaRPr>
          </a:p>
        </p:txBody>
      </p:sp>
      <p:pic>
        <p:nvPicPr>
          <p:cNvPr id="7171" name="Picture 3">
            <a:extLst>
              <a:ext uri="{FF2B5EF4-FFF2-40B4-BE49-F238E27FC236}">
                <a16:creationId xmlns:a16="http://schemas.microsoft.com/office/drawing/2014/main" id="{D598B8C4-82DD-A63F-A130-AB6EAF3514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0641" y="148724"/>
            <a:ext cx="3287583" cy="328269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Box 5">
            <a:extLst>
              <a:ext uri="{FF2B5EF4-FFF2-40B4-BE49-F238E27FC236}">
                <a16:creationId xmlns:a16="http://schemas.microsoft.com/office/drawing/2014/main" id="{4FE7F16A-2375-8F99-B362-FA0BC3C30871}"/>
              </a:ext>
            </a:extLst>
          </p:cNvPr>
          <p:cNvSpPr txBox="1"/>
          <p:nvPr/>
        </p:nvSpPr>
        <p:spPr>
          <a:xfrm>
            <a:off x="251930" y="3576755"/>
            <a:ext cx="11684609" cy="2862322"/>
          </a:xfrm>
          <a:prstGeom prst="rect">
            <a:avLst/>
          </a:prstGeom>
          <a:noFill/>
        </p:spPr>
        <p:txBody>
          <a:bodyPr wrap="square" rtlCol="0">
            <a:spAutoFit/>
          </a:bodyPr>
          <a:lstStyle/>
          <a:p>
            <a:r>
              <a:rPr lang="en-GB" dirty="0">
                <a:latin typeface="Futura PT Heavy" panose="020B0802020204020303" pitchFamily="34" charset="0"/>
              </a:rPr>
              <a:t>Key points for Rivka:</a:t>
            </a:r>
          </a:p>
          <a:p>
            <a:endParaRPr lang="en-GB" dirty="0">
              <a:latin typeface="Futura PT Medium" panose="020B0602020204020303" pitchFamily="34" charset="0"/>
            </a:endParaRPr>
          </a:p>
          <a:p>
            <a:pPr marL="342900" indent="-342900">
              <a:buFont typeface="Arial" panose="020B0604020202020204" pitchFamily="34" charset="0"/>
              <a:buChar char="•"/>
            </a:pPr>
            <a:r>
              <a:rPr lang="en-GB" dirty="0">
                <a:latin typeface="Futura PT Medium" panose="020B0602020204020303" pitchFamily="34" charset="0"/>
              </a:rPr>
              <a:t>This is relatively easy to facilitate in a residential context.</a:t>
            </a:r>
          </a:p>
          <a:p>
            <a:pPr marL="342900" indent="-342900">
              <a:buFont typeface="Arial" panose="020B0604020202020204" pitchFamily="34" charset="0"/>
              <a:buChar char="•"/>
            </a:pPr>
            <a:r>
              <a:rPr lang="en-GB" dirty="0">
                <a:latin typeface="Futura PT Medium" panose="020B0602020204020303" pitchFamily="34" charset="0"/>
              </a:rPr>
              <a:t>Straightforward precautions such as good lighter selection, staff supervision, and the candles being lit in an area where they won’t be left unattended are required. </a:t>
            </a:r>
          </a:p>
          <a:p>
            <a:pPr marL="342900" indent="-342900">
              <a:buFont typeface="Arial" panose="020B0604020202020204" pitchFamily="34" charset="0"/>
              <a:buChar char="•"/>
            </a:pPr>
            <a:r>
              <a:rPr lang="en-GB" dirty="0">
                <a:latin typeface="Futura PT Medium" panose="020B0602020204020303" pitchFamily="34" charset="0"/>
              </a:rPr>
              <a:t>Find out what the ritual requirements are and how they impact your plans in practice – e.g. timing of the candle-lighting will vary from week to week and they shouldn’t be blown out, so you’d need to avoid candles with a long burning time in summer.</a:t>
            </a:r>
          </a:p>
          <a:p>
            <a:pPr marL="342900" indent="-342900">
              <a:buFont typeface="Arial" panose="020B0604020202020204" pitchFamily="34" charset="0"/>
              <a:buChar char="•"/>
            </a:pPr>
            <a:r>
              <a:rPr lang="en-GB" dirty="0">
                <a:latin typeface="Futura PT Medium" panose="020B0602020204020303" pitchFamily="34" charset="0"/>
              </a:rPr>
              <a:t>Consideration may need to be given to the home’s fire detection systems reacting to the candles.</a:t>
            </a:r>
          </a:p>
          <a:p>
            <a:pPr marL="342900" indent="-342900">
              <a:buFont typeface="Arial" panose="020B0604020202020204" pitchFamily="34" charset="0"/>
              <a:buChar char="•"/>
            </a:pPr>
            <a:r>
              <a:rPr lang="en-GB" dirty="0">
                <a:latin typeface="Futura PT Heavy" panose="020B0802020204020303" pitchFamily="34" charset="0"/>
              </a:rPr>
              <a:t>Why would this be rather more interesting situation in domiciliary care? What plans might you make then?</a:t>
            </a:r>
          </a:p>
        </p:txBody>
      </p:sp>
    </p:spTree>
    <p:extLst>
      <p:ext uri="{BB962C8B-B14F-4D97-AF65-F5344CB8AC3E}">
        <p14:creationId xmlns:p14="http://schemas.microsoft.com/office/powerpoint/2010/main" val="28847326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51B4A17D-C36C-9613-DF18-B4F4FCB5E541}"/>
              </a:ext>
            </a:extLst>
          </p:cNvPr>
          <p:cNvSpPr txBox="1">
            <a:spLocks noChangeArrowheads="1"/>
          </p:cNvSpPr>
          <p:nvPr/>
        </p:nvSpPr>
        <p:spPr bwMode="auto">
          <a:xfrm>
            <a:off x="148725" y="212942"/>
            <a:ext cx="8531812" cy="3216058"/>
          </a:xfrm>
          <a:prstGeom prst="rect">
            <a:avLst/>
          </a:prstGeom>
          <a:solidFill>
            <a:srgbClr val="F96458"/>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FFFFFF"/>
                </a:solidFill>
                <a:effectLst/>
                <a:latin typeface="Futura PT Medium" panose="020B0602020204020303" pitchFamily="34" charset="0"/>
              </a:rPr>
              <a:t>Moira is 95, has dementia, and has been referred to you by social services for home care. </a:t>
            </a:r>
            <a:r>
              <a:rPr lang="en-GB" altLang="en-US" sz="1600" dirty="0">
                <a:solidFill>
                  <a:srgbClr val="FFFFFF"/>
                </a:solidFill>
                <a:latin typeface="Futura PT Medium" panose="020B0602020204020303" pitchFamily="34" charset="0"/>
              </a:rPr>
              <a:t>Her</a:t>
            </a:r>
            <a:r>
              <a:rPr kumimoji="0" lang="en-GB" altLang="en-US" sz="1600" b="0" i="0" u="none" strike="noStrike" cap="none" normalizeH="0" baseline="0" dirty="0">
                <a:ln>
                  <a:noFill/>
                </a:ln>
                <a:solidFill>
                  <a:srgbClr val="FFFFFF"/>
                </a:solidFill>
                <a:effectLst/>
                <a:latin typeface="Futura PT Medium" panose="020B0602020204020303" pitchFamily="34" charset="0"/>
              </a:rPr>
              <a:t> previous agency gave notice as her confusion and forgetful chain-smoking had caused several near-misses, and she was adamant she wanted to smoke. Indeed, you see evidence of many old burn marks on her furniture</a:t>
            </a:r>
            <a:r>
              <a:rPr lang="en-GB" altLang="en-US" sz="1600" dirty="0">
                <a:solidFill>
                  <a:srgbClr val="FFFFFF"/>
                </a:solidFill>
                <a:latin typeface="Futura PT Medium" panose="020B0602020204020303" pitchFamily="34" charset="0"/>
              </a:rPr>
              <a:t> and clothing. Moira is dismissive of these.</a:t>
            </a:r>
            <a:endParaRPr kumimoji="0" lang="en-GB" altLang="en-US" sz="1600" b="0" i="0" u="none" strike="noStrike" cap="none" normalizeH="0" baseline="0" dirty="0">
              <a:ln>
                <a:noFill/>
              </a:ln>
              <a:solidFill>
                <a:srgbClr val="FFFFFF"/>
              </a:solidFill>
              <a:effectLst/>
              <a:latin typeface="Futura PT Medium" panose="020B06020202040203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600" dirty="0">
              <a:solidFill>
                <a:srgbClr val="FFFFFF"/>
              </a:solidFill>
              <a:latin typeface="Futura PT Medium" panose="020B06020202040203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FFFFFF"/>
                </a:solidFill>
                <a:effectLst/>
                <a:latin typeface="Futura PT Medium" panose="020B0602020204020303" pitchFamily="34" charset="0"/>
              </a:rPr>
              <a:t>Her daughter, who has been supporting in the interim, confidently reassures you that she has now resolved this issue by applying nicotine patches to Moira’s back, telling her that they are for pain relief. As a result, Moira now very rarely smokes, as she doesn’t get cravings. Her smokers’ materials and cigarettes are still there should she want them, so she doesn’t try to go out and buy them.</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600" dirty="0">
              <a:solidFill>
                <a:srgbClr val="FFFFFF"/>
              </a:solidFill>
              <a:latin typeface="Futura PT Medium" panose="020B06020202040203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FFFFFF"/>
                </a:solidFill>
                <a:effectLst/>
                <a:latin typeface="Futura PT Medium" panose="020B0602020204020303" pitchFamily="34" charset="0"/>
              </a:rPr>
              <a:t>The family ask you to carry on applying the patches as part of Moira’s personal care routine when you take over.</a:t>
            </a: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p:pic>
        <p:nvPicPr>
          <p:cNvPr id="8195" name="Picture 3">
            <a:extLst>
              <a:ext uri="{FF2B5EF4-FFF2-40B4-BE49-F238E27FC236}">
                <a16:creationId xmlns:a16="http://schemas.microsoft.com/office/drawing/2014/main" id="{2921DB47-C57E-512D-78BC-61B1210ABB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0849" y="212942"/>
            <a:ext cx="3212426" cy="32124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9828801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51B4A17D-C36C-9613-DF18-B4F4FCB5E541}"/>
              </a:ext>
            </a:extLst>
          </p:cNvPr>
          <p:cNvSpPr txBox="1">
            <a:spLocks noChangeArrowheads="1"/>
          </p:cNvSpPr>
          <p:nvPr/>
        </p:nvSpPr>
        <p:spPr bwMode="auto">
          <a:xfrm>
            <a:off x="148725" y="212942"/>
            <a:ext cx="8531812" cy="3216058"/>
          </a:xfrm>
          <a:prstGeom prst="rect">
            <a:avLst/>
          </a:prstGeom>
          <a:solidFill>
            <a:srgbClr val="F96458"/>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FFFFFF"/>
                </a:solidFill>
                <a:effectLst/>
                <a:latin typeface="Futura PT Medium" panose="020B0602020204020303" pitchFamily="34" charset="0"/>
              </a:rPr>
              <a:t>Moira is 95, has dementia, and has been referred to you by social services for home care. </a:t>
            </a:r>
            <a:r>
              <a:rPr lang="en-GB" altLang="en-US" sz="1600" dirty="0">
                <a:solidFill>
                  <a:srgbClr val="FFFFFF"/>
                </a:solidFill>
                <a:latin typeface="Futura PT Medium" panose="020B0602020204020303" pitchFamily="34" charset="0"/>
              </a:rPr>
              <a:t>Her</a:t>
            </a:r>
            <a:r>
              <a:rPr kumimoji="0" lang="en-GB" altLang="en-US" sz="1600" b="0" i="0" u="none" strike="noStrike" cap="none" normalizeH="0" baseline="0" dirty="0">
                <a:ln>
                  <a:noFill/>
                </a:ln>
                <a:solidFill>
                  <a:srgbClr val="FFFFFF"/>
                </a:solidFill>
                <a:effectLst/>
                <a:latin typeface="Futura PT Medium" panose="020B0602020204020303" pitchFamily="34" charset="0"/>
              </a:rPr>
              <a:t> previous agency gave notice as her confusion and forgetful chain-smoking had caused several near-misses, and she was adamant she wanted to smoke. Indeed, you see evidence of many old burn marks on her furniture</a:t>
            </a:r>
            <a:r>
              <a:rPr lang="en-GB" altLang="en-US" sz="1600" dirty="0">
                <a:solidFill>
                  <a:srgbClr val="FFFFFF"/>
                </a:solidFill>
                <a:latin typeface="Futura PT Medium" panose="020B0602020204020303" pitchFamily="34" charset="0"/>
              </a:rPr>
              <a:t> and clothing. Moira is dismissive of these.</a:t>
            </a:r>
            <a:endParaRPr kumimoji="0" lang="en-GB" altLang="en-US" sz="1600" b="0" i="0" u="none" strike="noStrike" cap="none" normalizeH="0" baseline="0" dirty="0">
              <a:ln>
                <a:noFill/>
              </a:ln>
              <a:solidFill>
                <a:srgbClr val="FFFFFF"/>
              </a:solidFill>
              <a:effectLst/>
              <a:latin typeface="Futura PT Medium" panose="020B06020202040203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600" dirty="0">
              <a:solidFill>
                <a:srgbClr val="FFFFFF"/>
              </a:solidFill>
              <a:latin typeface="Futura PT Medium" panose="020B06020202040203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FFFFFF"/>
                </a:solidFill>
                <a:effectLst/>
                <a:latin typeface="Futura PT Medium" panose="020B0602020204020303" pitchFamily="34" charset="0"/>
              </a:rPr>
              <a:t>Her daughter, who has been supporting in the interim, confidently reassures you that she has now resolved this issue by applying nicotine patches to Moira’s back, telling her that they are for pain relief. As a result, Moira now very rarely smokes, as she doesn’t get cravings. Her smokers’ materials and cigarettes are still there should she want them, so she doesn’t try to go out and buy them.</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600" dirty="0">
              <a:solidFill>
                <a:srgbClr val="FFFFFF"/>
              </a:solidFill>
              <a:latin typeface="Futura PT Medium" panose="020B06020202040203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FFFFFF"/>
                </a:solidFill>
                <a:effectLst/>
                <a:latin typeface="Futura PT Medium" panose="020B0602020204020303" pitchFamily="34" charset="0"/>
              </a:rPr>
              <a:t>The family ask you to carry on applying the patches as part of Moira’s personal care routine when you take over.</a:t>
            </a: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p:pic>
        <p:nvPicPr>
          <p:cNvPr id="8195" name="Picture 3">
            <a:extLst>
              <a:ext uri="{FF2B5EF4-FFF2-40B4-BE49-F238E27FC236}">
                <a16:creationId xmlns:a16="http://schemas.microsoft.com/office/drawing/2014/main" id="{2921DB47-C57E-512D-78BC-61B1210ABB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0849" y="212942"/>
            <a:ext cx="3212426" cy="32124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Box 5">
            <a:extLst>
              <a:ext uri="{FF2B5EF4-FFF2-40B4-BE49-F238E27FC236}">
                <a16:creationId xmlns:a16="http://schemas.microsoft.com/office/drawing/2014/main" id="{B5DF90A9-FCEA-3233-0700-BB8B6C82E6CC}"/>
              </a:ext>
            </a:extLst>
          </p:cNvPr>
          <p:cNvSpPr txBox="1"/>
          <p:nvPr/>
        </p:nvSpPr>
        <p:spPr>
          <a:xfrm>
            <a:off x="253695" y="3576755"/>
            <a:ext cx="11684609" cy="3477875"/>
          </a:xfrm>
          <a:prstGeom prst="rect">
            <a:avLst/>
          </a:prstGeom>
          <a:noFill/>
        </p:spPr>
        <p:txBody>
          <a:bodyPr wrap="square" rtlCol="0">
            <a:spAutoFit/>
          </a:bodyPr>
          <a:lstStyle/>
          <a:p>
            <a:r>
              <a:rPr lang="en-GB" sz="2000" dirty="0">
                <a:latin typeface="Futura PT Heavy" panose="020B0802020204020303" pitchFamily="34" charset="0"/>
              </a:rPr>
              <a:t>Key points for Moira:</a:t>
            </a:r>
          </a:p>
          <a:p>
            <a:endParaRPr lang="en-GB" sz="2000" dirty="0">
              <a:latin typeface="Futura PT Medium" panose="020B0602020204020303" pitchFamily="34" charset="0"/>
            </a:endParaRPr>
          </a:p>
          <a:p>
            <a:pPr marL="342900" indent="-342900">
              <a:buFont typeface="Arial" panose="020B0604020202020204" pitchFamily="34" charset="0"/>
              <a:buChar char="•"/>
            </a:pPr>
            <a:r>
              <a:rPr lang="en-GB" sz="2000" dirty="0">
                <a:latin typeface="Futura PT Medium" panose="020B0602020204020303" pitchFamily="34" charset="0"/>
              </a:rPr>
              <a:t>A safer smoking plan is unlikely to succeed, as there is a history of near-miss incidents and Moira would be unlikely to comply with restrictions to her smoking.</a:t>
            </a:r>
          </a:p>
          <a:p>
            <a:pPr marL="342900" indent="-342900">
              <a:buFont typeface="Arial" panose="020B0604020202020204" pitchFamily="34" charset="0"/>
              <a:buChar char="•"/>
            </a:pPr>
            <a:r>
              <a:rPr lang="en-GB" sz="2000" dirty="0">
                <a:latin typeface="Futura PT Medium" panose="020B0602020204020303" pitchFamily="34" charset="0"/>
              </a:rPr>
              <a:t>The daughter’s plan is rather a cunning one, but you’ll need to ensure your best interests decision paperwork is watertight and you have appropriately notified everyone who should be.</a:t>
            </a:r>
          </a:p>
          <a:p>
            <a:pPr marL="342900" indent="-342900">
              <a:buFont typeface="Arial" panose="020B0604020202020204" pitchFamily="34" charset="0"/>
              <a:buChar char="•"/>
            </a:pPr>
            <a:r>
              <a:rPr lang="en-GB" sz="2000" dirty="0">
                <a:latin typeface="Futura PT Medium" panose="020B0602020204020303" pitchFamily="34" charset="0"/>
              </a:rPr>
              <a:t>Care workers should avoid directly lying to Moira or evading her about the reason for the patch, should she ask, as recognising dishonesty could impact her trust of them.</a:t>
            </a:r>
          </a:p>
          <a:p>
            <a:pPr marL="342900" indent="-342900">
              <a:buFont typeface="Arial" panose="020B0604020202020204" pitchFamily="34" charset="0"/>
              <a:buChar char="•"/>
            </a:pPr>
            <a:r>
              <a:rPr lang="en-GB" sz="2000" dirty="0">
                <a:latin typeface="Futura PT Medium" panose="020B0602020204020303" pitchFamily="34" charset="0"/>
              </a:rPr>
              <a:t>As she is still occasionally smoking, you’ll need to ensure there is a good risk assessment and emergency plan in place.</a:t>
            </a:r>
          </a:p>
          <a:p>
            <a:pPr marL="342900" indent="-342900">
              <a:buFont typeface="Arial" panose="020B0604020202020204" pitchFamily="34" charset="0"/>
              <a:buChar char="•"/>
            </a:pPr>
            <a:endParaRPr lang="en-GB" sz="2000" dirty="0">
              <a:latin typeface="Futura PT Medium" panose="020B0602020204020303" pitchFamily="34" charset="0"/>
            </a:endParaRPr>
          </a:p>
        </p:txBody>
      </p:sp>
    </p:spTree>
    <p:extLst>
      <p:ext uri="{BB962C8B-B14F-4D97-AF65-F5344CB8AC3E}">
        <p14:creationId xmlns:p14="http://schemas.microsoft.com/office/powerpoint/2010/main" val="42338173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8FA6E6-ED9B-49BA-961D-18ABEA3677AD}"/>
              </a:ext>
            </a:extLst>
          </p:cNvPr>
          <p:cNvSpPr>
            <a:spLocks noGrp="1"/>
          </p:cNvSpPr>
          <p:nvPr>
            <p:ph type="title"/>
          </p:nvPr>
        </p:nvSpPr>
        <p:spPr>
          <a:xfrm>
            <a:off x="838200" y="1793336"/>
            <a:ext cx="10515600" cy="3271327"/>
          </a:xfrm>
        </p:spPr>
        <p:txBody>
          <a:bodyPr>
            <a:noAutofit/>
          </a:bodyPr>
          <a:lstStyle/>
          <a:p>
            <a:pPr algn="ctr"/>
            <a:r>
              <a:rPr lang="en-GB" sz="9600" dirty="0">
                <a:latin typeface="Futura PT Heavy" panose="020B0802020204020303" pitchFamily="34" charset="0"/>
              </a:rPr>
              <a:t>Questions and discussion</a:t>
            </a:r>
          </a:p>
        </p:txBody>
      </p:sp>
    </p:spTree>
    <p:extLst>
      <p:ext uri="{BB962C8B-B14F-4D97-AF65-F5344CB8AC3E}">
        <p14:creationId xmlns:p14="http://schemas.microsoft.com/office/powerpoint/2010/main" val="2654401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826940-4584-42E0-8539-75C670040538}"/>
              </a:ext>
            </a:extLst>
          </p:cNvPr>
          <p:cNvSpPr>
            <a:spLocks noGrp="1"/>
          </p:cNvSpPr>
          <p:nvPr>
            <p:ph type="title"/>
          </p:nvPr>
        </p:nvSpPr>
        <p:spPr/>
        <p:txBody>
          <a:bodyPr/>
          <a:lstStyle/>
          <a:p>
            <a:pPr algn="ctr"/>
            <a:r>
              <a:rPr lang="en-GB" dirty="0">
                <a:latin typeface="Futura PT Heavy" panose="020B0802020204020303" pitchFamily="34" charset="0"/>
              </a:rPr>
              <a:t>Applying emollients</a:t>
            </a:r>
          </a:p>
        </p:txBody>
      </p:sp>
      <p:sp>
        <p:nvSpPr>
          <p:cNvPr id="6" name="Content Placeholder 5">
            <a:extLst>
              <a:ext uri="{FF2B5EF4-FFF2-40B4-BE49-F238E27FC236}">
                <a16:creationId xmlns:a16="http://schemas.microsoft.com/office/drawing/2014/main" id="{85661C24-2871-4FB7-BABD-971D4A284E56}"/>
              </a:ext>
            </a:extLst>
          </p:cNvPr>
          <p:cNvSpPr>
            <a:spLocks noGrp="1"/>
          </p:cNvSpPr>
          <p:nvPr>
            <p:ph sz="half" idx="2"/>
          </p:nvPr>
        </p:nvSpPr>
        <p:spPr>
          <a:xfrm>
            <a:off x="6497876" y="1822450"/>
            <a:ext cx="5181600" cy="4351338"/>
          </a:xfrm>
        </p:spPr>
        <p:txBody>
          <a:bodyPr>
            <a:normAutofit/>
          </a:bodyPr>
          <a:lstStyle/>
          <a:p>
            <a:pPr marL="0" indent="0">
              <a:lnSpc>
                <a:spcPct val="110000"/>
              </a:lnSpc>
              <a:buNone/>
            </a:pPr>
            <a:r>
              <a:rPr lang="en-GB" sz="3200" dirty="0">
                <a:latin typeface="Futura PT Heavy" panose="020B0802020204020303" pitchFamily="34" charset="0"/>
              </a:rPr>
              <a:t>Spot the obvious bad practice in this stock photo!</a:t>
            </a:r>
          </a:p>
          <a:p>
            <a:endParaRPr lang="en-GB" dirty="0"/>
          </a:p>
        </p:txBody>
      </p:sp>
      <p:pic>
        <p:nvPicPr>
          <p:cNvPr id="7" name="Picture 6" descr="A picture containing person&#10;&#10;Description automatically generated">
            <a:extLst>
              <a:ext uri="{FF2B5EF4-FFF2-40B4-BE49-F238E27FC236}">
                <a16:creationId xmlns:a16="http://schemas.microsoft.com/office/drawing/2014/main" id="{5D17757F-7067-4C5F-BE2E-EF56EE1E08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19" y="1961856"/>
            <a:ext cx="6108788" cy="4072525"/>
          </a:xfrm>
          <a:prstGeom prst="rect">
            <a:avLst/>
          </a:prstGeom>
        </p:spPr>
      </p:pic>
    </p:spTree>
    <p:extLst>
      <p:ext uri="{BB962C8B-B14F-4D97-AF65-F5344CB8AC3E}">
        <p14:creationId xmlns:p14="http://schemas.microsoft.com/office/powerpoint/2010/main" val="1203710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826940-4584-42E0-8539-75C670040538}"/>
              </a:ext>
            </a:extLst>
          </p:cNvPr>
          <p:cNvSpPr>
            <a:spLocks noGrp="1"/>
          </p:cNvSpPr>
          <p:nvPr>
            <p:ph type="title"/>
          </p:nvPr>
        </p:nvSpPr>
        <p:spPr/>
        <p:txBody>
          <a:bodyPr/>
          <a:lstStyle/>
          <a:p>
            <a:pPr algn="ctr"/>
            <a:r>
              <a:rPr lang="en-GB" dirty="0">
                <a:latin typeface="Futura PT Heavy" panose="020B0802020204020303" pitchFamily="34" charset="0"/>
              </a:rPr>
              <a:t>Applying emollients</a:t>
            </a:r>
          </a:p>
        </p:txBody>
      </p:sp>
      <p:sp>
        <p:nvSpPr>
          <p:cNvPr id="6" name="Content Placeholder 5">
            <a:extLst>
              <a:ext uri="{FF2B5EF4-FFF2-40B4-BE49-F238E27FC236}">
                <a16:creationId xmlns:a16="http://schemas.microsoft.com/office/drawing/2014/main" id="{85661C24-2871-4FB7-BABD-971D4A284E56}"/>
              </a:ext>
            </a:extLst>
          </p:cNvPr>
          <p:cNvSpPr>
            <a:spLocks noGrp="1"/>
          </p:cNvSpPr>
          <p:nvPr>
            <p:ph sz="half" idx="2"/>
          </p:nvPr>
        </p:nvSpPr>
        <p:spPr>
          <a:xfrm>
            <a:off x="6497876" y="1822450"/>
            <a:ext cx="5181600" cy="4351338"/>
          </a:xfrm>
        </p:spPr>
        <p:txBody>
          <a:bodyPr>
            <a:normAutofit/>
          </a:bodyPr>
          <a:lstStyle/>
          <a:p>
            <a:pPr marL="0" indent="0">
              <a:lnSpc>
                <a:spcPct val="110000"/>
              </a:lnSpc>
              <a:buNone/>
            </a:pPr>
            <a:r>
              <a:rPr lang="en-GB" sz="3200" dirty="0">
                <a:latin typeface="Futura PT Heavy" panose="020B0802020204020303" pitchFamily="34" charset="0"/>
              </a:rPr>
              <a:t>Spot the obvious bad practice in this stock photo!</a:t>
            </a:r>
          </a:p>
          <a:p>
            <a:pPr marL="0" indent="0">
              <a:buNone/>
            </a:pPr>
            <a:endParaRPr lang="en-GB" dirty="0">
              <a:solidFill>
                <a:srgbClr val="B00058"/>
              </a:solidFill>
            </a:endParaRPr>
          </a:p>
          <a:p>
            <a:pPr marL="0" indent="0">
              <a:buNone/>
            </a:pPr>
            <a:r>
              <a:rPr lang="en-GB" sz="4000" dirty="0">
                <a:solidFill>
                  <a:srgbClr val="B00058"/>
                </a:solidFill>
                <a:latin typeface="Futura PT Medium" panose="020B0602020204020303" pitchFamily="34" charset="0"/>
              </a:rPr>
              <a:t>The care worker is applying cream straight from the pot with her bare hands.</a:t>
            </a:r>
          </a:p>
        </p:txBody>
      </p:sp>
      <p:pic>
        <p:nvPicPr>
          <p:cNvPr id="7" name="Picture 6" descr="A picture containing person&#10;&#10;Description automatically generated">
            <a:extLst>
              <a:ext uri="{FF2B5EF4-FFF2-40B4-BE49-F238E27FC236}">
                <a16:creationId xmlns:a16="http://schemas.microsoft.com/office/drawing/2014/main" id="{5D17757F-7067-4C5F-BE2E-EF56EE1E08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19" y="1961856"/>
            <a:ext cx="6108788" cy="4072525"/>
          </a:xfrm>
          <a:prstGeom prst="rect">
            <a:avLst/>
          </a:prstGeom>
        </p:spPr>
      </p:pic>
    </p:spTree>
    <p:extLst>
      <p:ext uri="{BB962C8B-B14F-4D97-AF65-F5344CB8AC3E}">
        <p14:creationId xmlns:p14="http://schemas.microsoft.com/office/powerpoint/2010/main" val="4798817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1884</TotalTime>
  <Words>6515</Words>
  <Application>Microsoft Office PowerPoint</Application>
  <PresentationFormat>Widescreen</PresentationFormat>
  <Paragraphs>388</Paragraphs>
  <Slides>74</Slides>
  <Notes>15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74</vt:i4>
      </vt:variant>
    </vt:vector>
  </HeadingPairs>
  <TitlesOfParts>
    <vt:vector size="82" baseType="lpstr">
      <vt:lpstr>Calibri Light</vt:lpstr>
      <vt:lpstr>Arial</vt:lpstr>
      <vt:lpstr>Symbol</vt:lpstr>
      <vt:lpstr>Futura PT Heavy</vt:lpstr>
      <vt:lpstr>Plantin MT Pro Light</vt:lpstr>
      <vt:lpstr>Calibri</vt:lpstr>
      <vt:lpstr>Futura PT Medium</vt:lpstr>
      <vt:lpstr>Office Theme</vt:lpstr>
      <vt:lpstr>Emollient Use &amp;  Personal Fire Safety</vt:lpstr>
      <vt:lpstr>This Presentation</vt:lpstr>
      <vt:lpstr>Part One</vt:lpstr>
      <vt:lpstr>Emollients – A Quick Refresher</vt:lpstr>
      <vt:lpstr>PowerPoint Presentation</vt:lpstr>
      <vt:lpstr>PowerPoint Presentation</vt:lpstr>
      <vt:lpstr>PowerPoint Presentation</vt:lpstr>
      <vt:lpstr>Applying emollients</vt:lpstr>
      <vt:lpstr>Applying emollients</vt:lpstr>
      <vt:lpstr>PowerPoint Presentation</vt:lpstr>
      <vt:lpstr>PowerPoint Presentation</vt:lpstr>
      <vt:lpstr>Question for discussion</vt:lpstr>
      <vt:lpstr>Question for discussion</vt:lpstr>
      <vt:lpstr>The following video was made by researchers at Anglia Ruskin University.</vt:lpstr>
      <vt:lpstr>PowerPoint Presentation</vt:lpstr>
      <vt:lpstr>Are emollients flammable?</vt:lpstr>
      <vt:lpstr>Potential Sources of Ignition</vt:lpstr>
      <vt:lpstr>Potential Sources of Ignition</vt:lpstr>
      <vt:lpstr>Warning Label Examples</vt:lpstr>
      <vt:lpstr>Question for discussion</vt:lpstr>
      <vt:lpstr>PowerPoint Presentation</vt:lpstr>
      <vt:lpstr>Laundry</vt:lpstr>
      <vt:lpstr>Don’t forget…</vt:lpstr>
      <vt:lpstr>Record keeping</vt:lpstr>
      <vt:lpstr>Record keeping</vt:lpstr>
      <vt:lpstr>The vast majority of people are not in any danger because of their emollient use, and the benefits usually far outweigh the risks.</vt:lpstr>
      <vt:lpstr>Supporting people who are at risk</vt:lpstr>
      <vt:lpstr>PowerPoint Presentation</vt:lpstr>
      <vt:lpstr>Safer smoking in care homes</vt:lpstr>
      <vt:lpstr>Smoking indoors</vt:lpstr>
      <vt:lpstr>PowerPoint Presentation</vt:lpstr>
      <vt:lpstr>Absolutely no precaution is a substitute for being supervised by staff.</vt:lpstr>
      <vt:lpstr>Reporting</vt:lpstr>
      <vt:lpstr>Report Urgently</vt:lpstr>
      <vt:lpstr>During an inspection</vt:lpstr>
      <vt:lpstr>Part Two</vt:lpstr>
      <vt:lpstr>Assessment and Planning</vt:lpstr>
      <vt:lpstr>PowerPoint Presentation</vt:lpstr>
      <vt:lpstr>When a risk is present</vt:lpstr>
      <vt:lpstr>PowerPoint Presentation</vt:lpstr>
      <vt:lpstr>Space Heaters</vt:lpstr>
      <vt:lpstr>Safe use of space heaters</vt:lpstr>
      <vt:lpstr>PowerPoint Presentation</vt:lpstr>
      <vt:lpstr>Open / glass fronted fires</vt:lpstr>
      <vt:lpstr>PowerPoint Presentation</vt:lpstr>
      <vt:lpstr>Candles and incense</vt:lpstr>
      <vt:lpstr>Safer Smoking</vt:lpstr>
      <vt:lpstr>Smoking in bed</vt:lpstr>
      <vt:lpstr>PowerPoint Presentation</vt:lpstr>
      <vt:lpstr>Smoking alternatives and cessation</vt:lpstr>
      <vt:lpstr>Vaping</vt:lpstr>
      <vt:lpstr>Documentation</vt:lpstr>
      <vt:lpstr>PowerPoint Presentation</vt:lpstr>
      <vt:lpstr>Managing risk to staff</vt:lpstr>
      <vt:lpstr>Auditing</vt:lpstr>
      <vt:lpstr>PowerPoint Presentation</vt:lpstr>
      <vt:lpstr>Potential conflicts</vt:lpstr>
      <vt:lpstr>Dealing with conflicts</vt:lpstr>
      <vt:lpstr>PowerPoint Presentation</vt:lpstr>
      <vt:lpstr>PowerPoint Presentation</vt:lpstr>
      <vt:lpstr>Keeping up to date</vt:lpstr>
      <vt:lpstr>PowerPoint Presentation</vt:lpstr>
      <vt:lpstr>PowerPoint Presentation</vt:lpstr>
      <vt:lpstr>The Regulations</vt:lpstr>
      <vt:lpstr>Case Studies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and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Emollient Use &amp; Personal Fire Safety</dc:title>
  <dc:creator>Dolly Rotten</dc:creator>
  <cp:lastModifiedBy>Dolly Rotten</cp:lastModifiedBy>
  <cp:revision>2</cp:revision>
  <dcterms:created xsi:type="dcterms:W3CDTF">2022-05-06T13:03:04Z</dcterms:created>
  <dcterms:modified xsi:type="dcterms:W3CDTF">2022-05-10T11:57:38Z</dcterms:modified>
</cp:coreProperties>
</file>